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5" d="100"/>
          <a:sy n="135" d="100"/>
        </p:scale>
        <p:origin x="-20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12/04/12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Faire glisser l'image vers l'espace réservé ou cliquer sur l'icône pour l'ajouter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12/04/12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RETARD PUBERTAIRE </a:t>
            </a:r>
            <a:br>
              <a:rPr lang="fr-FR" dirty="0" smtClean="0"/>
            </a:br>
            <a:r>
              <a:rPr lang="fr-FR" dirty="0" smtClean="0"/>
              <a:t>CHEZ LE GARCON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Quand explorer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140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Absence de signe pubertaire à 14 ans</a:t>
            </a:r>
          </a:p>
          <a:p>
            <a:r>
              <a:rPr lang="fr-FR" dirty="0" smtClean="0"/>
              <a:t>Absence de pic statural qui entraine un retard statural (motif de consultation)</a:t>
            </a:r>
          </a:p>
          <a:p>
            <a:r>
              <a:rPr lang="fr-FR" dirty="0" smtClean="0"/>
              <a:t>Pathologie connue : </a:t>
            </a:r>
            <a:r>
              <a:rPr lang="fr-FR" sz="2400" dirty="0" smtClean="0"/>
              <a:t>syndrome de </a:t>
            </a:r>
            <a:r>
              <a:rPr lang="fr-FR" sz="2400" dirty="0" err="1" smtClean="0"/>
              <a:t>Noonan</a:t>
            </a:r>
            <a:r>
              <a:rPr lang="fr-FR" sz="2400" dirty="0" smtClean="0"/>
              <a:t>, de </a:t>
            </a:r>
            <a:r>
              <a:rPr lang="fr-FR" sz="2400" dirty="0" err="1" smtClean="0"/>
              <a:t>Willi</a:t>
            </a:r>
            <a:r>
              <a:rPr lang="fr-FR" sz="2400" dirty="0" smtClean="0"/>
              <a:t> </a:t>
            </a:r>
            <a:r>
              <a:rPr lang="fr-FR" sz="2400" dirty="0" err="1" smtClean="0"/>
              <a:t>Prader</a:t>
            </a:r>
            <a:r>
              <a:rPr lang="fr-FR" sz="2400" dirty="0" smtClean="0"/>
              <a:t>, insuffisance hypophysaire, post CT ou RT (abdominale ou pelvienne), </a:t>
            </a:r>
            <a:r>
              <a:rPr lang="fr-FR" sz="2400" dirty="0" err="1" smtClean="0"/>
              <a:t>anorchidie</a:t>
            </a:r>
            <a:r>
              <a:rPr lang="fr-FR" sz="2400" dirty="0" smtClean="0"/>
              <a:t>, maladies chroniques sévères, anorexie mentale</a:t>
            </a:r>
          </a:p>
          <a:p>
            <a:r>
              <a:rPr lang="fr-FR" dirty="0" smtClean="0"/>
              <a:t>Dans les autres cas, étude clinique et </a:t>
            </a:r>
            <a:r>
              <a:rPr lang="fr-FR" dirty="0" err="1" smtClean="0"/>
              <a:t>paraclinique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49396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CLINIQUE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Interrogatoire : taille et puberté parentale, antécédents de stérilité, anosmie, céphalée, SPUPD, </a:t>
            </a:r>
            <a:r>
              <a:rPr lang="fr-FR" dirty="0" smtClean="0"/>
              <a:t>cryptorchidie, très petits testicules</a:t>
            </a:r>
            <a:endParaRPr lang="fr-FR" dirty="0" smtClean="0"/>
          </a:p>
          <a:p>
            <a:r>
              <a:rPr lang="fr-FR" dirty="0" smtClean="0"/>
              <a:t>Examen : courbe de croissance, stade pubertaire, , dysmorphie, </a:t>
            </a:r>
            <a:r>
              <a:rPr lang="fr-FR" dirty="0" err="1" smtClean="0"/>
              <a:t>micropénis</a:t>
            </a:r>
            <a:endParaRPr lang="fr-FR" dirty="0" smtClean="0"/>
          </a:p>
          <a:p>
            <a:r>
              <a:rPr lang="fr-FR" dirty="0" smtClean="0"/>
              <a:t>La plupart du temps, pas d’exploration à part évaluation de l’âge osseux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1963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QUAND EXPLORER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Histoire familiale d’anosmie ou de stérilité</a:t>
            </a:r>
          </a:p>
          <a:p>
            <a:r>
              <a:rPr lang="fr-FR" dirty="0" smtClean="0"/>
              <a:t>Antécédents de cryptorchidie et/ou de </a:t>
            </a:r>
            <a:r>
              <a:rPr lang="fr-FR" dirty="0" err="1" smtClean="0"/>
              <a:t>micropénis</a:t>
            </a:r>
            <a:endParaRPr lang="fr-FR" dirty="0" smtClean="0"/>
          </a:p>
          <a:p>
            <a:r>
              <a:rPr lang="fr-FR" dirty="0" smtClean="0"/>
              <a:t>Déficit statural &gt;-2,5DS (TSH, FT4, GH)</a:t>
            </a:r>
          </a:p>
          <a:p>
            <a:r>
              <a:rPr lang="fr-FR" dirty="0" smtClean="0"/>
              <a:t>Anomalie ligne médiane</a:t>
            </a:r>
          </a:p>
          <a:p>
            <a:r>
              <a:rPr lang="fr-FR" dirty="0" smtClean="0"/>
              <a:t>Anosmie, céphalée, SPUPD</a:t>
            </a:r>
          </a:p>
          <a:p>
            <a:r>
              <a:rPr lang="fr-FR" dirty="0" smtClean="0"/>
              <a:t>Obésité importante, dysmorphie</a:t>
            </a:r>
          </a:p>
          <a:p>
            <a:r>
              <a:rPr lang="fr-FR" dirty="0" smtClean="0"/>
              <a:t>CT, RT</a:t>
            </a:r>
          </a:p>
          <a:p>
            <a:r>
              <a:rPr lang="fr-FR" dirty="0" smtClean="0"/>
              <a:t>Maladie endocrine connue (insuffisance AH, ISR..)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63181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EXPLORATIONS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En fonction de la clinique</a:t>
            </a:r>
          </a:p>
          <a:p>
            <a:r>
              <a:rPr lang="fr-FR" dirty="0" err="1" smtClean="0"/>
              <a:t>Testostéronémie</a:t>
            </a:r>
            <a:r>
              <a:rPr lang="fr-FR" dirty="0" smtClean="0"/>
              <a:t> (&gt;0,30ng/ml si puberté débutée)</a:t>
            </a:r>
          </a:p>
          <a:p>
            <a:r>
              <a:rPr lang="fr-FR" dirty="0" smtClean="0"/>
              <a:t>FSH, LH (si élevées = insuffisance gonadique primitive, si normaux ou bas = insuffisance HP ou retard simple)</a:t>
            </a:r>
          </a:p>
          <a:p>
            <a:r>
              <a:rPr lang="fr-FR" dirty="0" smtClean="0"/>
              <a:t>IRM cérébrale si suspicion d’insuffisance AH ou à la recherche d’hypoplasie des bulbes olfactifs</a:t>
            </a:r>
          </a:p>
          <a:p>
            <a:r>
              <a:rPr lang="fr-FR" dirty="0" smtClean="0"/>
              <a:t>Biologie moléculaire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61053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ETIOLOGIES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plus souvent retard simple :</a:t>
            </a:r>
          </a:p>
          <a:p>
            <a:pPr lvl="1"/>
            <a:r>
              <a:rPr lang="fr-FR" sz="2000" dirty="0" smtClean="0"/>
              <a:t>Antécédents familiaux de puberté tardive</a:t>
            </a:r>
          </a:p>
          <a:p>
            <a:pPr lvl="1"/>
            <a:r>
              <a:rPr lang="fr-FR" sz="2000" dirty="0" smtClean="0"/>
              <a:t>Début pubertaire spontané vers 14-15 ans</a:t>
            </a:r>
          </a:p>
          <a:p>
            <a:pPr lvl="1"/>
            <a:r>
              <a:rPr lang="fr-FR" sz="2000" dirty="0" smtClean="0"/>
              <a:t>Évolution favorable</a:t>
            </a:r>
          </a:p>
          <a:p>
            <a:r>
              <a:rPr lang="fr-FR" dirty="0" smtClean="0"/>
              <a:t>Hypogonadismes </a:t>
            </a:r>
            <a:r>
              <a:rPr lang="fr-FR" dirty="0" err="1" smtClean="0"/>
              <a:t>hypergonadotrophiques</a:t>
            </a:r>
            <a:r>
              <a:rPr lang="fr-FR" dirty="0" smtClean="0"/>
              <a:t> : </a:t>
            </a:r>
          </a:p>
          <a:p>
            <a:pPr lvl="1"/>
            <a:r>
              <a:rPr lang="fr-FR" sz="2000" dirty="0" smtClean="0"/>
              <a:t>Syndromes de Klinefelter, </a:t>
            </a:r>
            <a:r>
              <a:rPr lang="fr-FR" sz="2000" dirty="0" err="1" smtClean="0"/>
              <a:t>Noonan</a:t>
            </a:r>
            <a:r>
              <a:rPr lang="fr-FR" sz="2000" dirty="0" smtClean="0"/>
              <a:t>, </a:t>
            </a:r>
            <a:r>
              <a:rPr lang="fr-FR" sz="2000" dirty="0" err="1" smtClean="0"/>
              <a:t>Willi</a:t>
            </a:r>
            <a:r>
              <a:rPr lang="fr-FR" sz="2000" dirty="0" smtClean="0"/>
              <a:t> </a:t>
            </a:r>
            <a:r>
              <a:rPr lang="fr-FR" sz="2000" dirty="0" err="1" smtClean="0"/>
              <a:t>Prader</a:t>
            </a:r>
            <a:endParaRPr lang="fr-FR" sz="2000" dirty="0" smtClean="0"/>
          </a:p>
          <a:p>
            <a:pPr lvl="1"/>
            <a:r>
              <a:rPr lang="fr-FR" sz="2000" dirty="0" err="1" smtClean="0"/>
              <a:t>Anorchidie</a:t>
            </a:r>
            <a:endParaRPr lang="fr-FR" sz="2000" dirty="0" smtClean="0"/>
          </a:p>
          <a:p>
            <a:pPr lvl="1"/>
            <a:r>
              <a:rPr lang="fr-FR" sz="2000" dirty="0" smtClean="0"/>
              <a:t>Insuffisance gonadique bilatérale post CT, RT, inflammation, torsion, cryptorchidie</a:t>
            </a:r>
          </a:p>
          <a:p>
            <a:pPr lvl="1"/>
            <a:r>
              <a:rPr lang="fr-FR" sz="2000" dirty="0" err="1" smtClean="0"/>
              <a:t>Pseudo-hermaphrodisme</a:t>
            </a:r>
            <a:r>
              <a:rPr lang="fr-FR" sz="2000" dirty="0" smtClean="0"/>
              <a:t> masculin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41576229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ETIOLOGIES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Hypogonadismes </a:t>
            </a:r>
            <a:r>
              <a:rPr lang="fr-FR" dirty="0" err="1" smtClean="0"/>
              <a:t>hypogonadotropes</a:t>
            </a:r>
            <a:r>
              <a:rPr lang="fr-FR" dirty="0" smtClean="0"/>
              <a:t> :</a:t>
            </a:r>
          </a:p>
          <a:p>
            <a:pPr lvl="1"/>
            <a:r>
              <a:rPr lang="fr-FR" dirty="0" smtClean="0"/>
              <a:t>Organiques :</a:t>
            </a:r>
          </a:p>
          <a:p>
            <a:pPr lvl="2"/>
            <a:r>
              <a:rPr lang="fr-FR" dirty="0" smtClean="0"/>
              <a:t>Congénitaux :</a:t>
            </a:r>
          </a:p>
          <a:p>
            <a:pPr lvl="3"/>
            <a:r>
              <a:rPr lang="fr-FR" dirty="0" smtClean="0"/>
              <a:t>Isolés : avec (</a:t>
            </a:r>
            <a:r>
              <a:rPr lang="fr-FR" dirty="0" err="1"/>
              <a:t>S</a:t>
            </a:r>
            <a:r>
              <a:rPr lang="fr-FR" dirty="0" err="1" smtClean="0"/>
              <a:t>d</a:t>
            </a:r>
            <a:r>
              <a:rPr lang="fr-FR" dirty="0" smtClean="0"/>
              <a:t> de </a:t>
            </a:r>
            <a:r>
              <a:rPr lang="fr-FR" dirty="0" err="1" smtClean="0"/>
              <a:t>Kallman</a:t>
            </a:r>
            <a:r>
              <a:rPr lang="fr-FR" dirty="0" smtClean="0"/>
              <a:t>) ou sans anosmie</a:t>
            </a:r>
          </a:p>
          <a:p>
            <a:pPr lvl="3"/>
            <a:r>
              <a:rPr lang="fr-FR" dirty="0" smtClean="0"/>
              <a:t>Associés à d’autres anomalies endocriniennes (</a:t>
            </a:r>
            <a:r>
              <a:rPr lang="fr-FR" dirty="0" err="1" smtClean="0"/>
              <a:t>insuff</a:t>
            </a:r>
            <a:r>
              <a:rPr lang="fr-FR" dirty="0" smtClean="0"/>
              <a:t> AH multiple, hypoplasie congénitale des SR, obésité importante (</a:t>
            </a:r>
            <a:r>
              <a:rPr lang="fr-FR" smtClean="0"/>
              <a:t>leptine))</a:t>
            </a:r>
            <a:endParaRPr lang="fr-FR" dirty="0" smtClean="0"/>
          </a:p>
          <a:p>
            <a:pPr lvl="2"/>
            <a:r>
              <a:rPr lang="fr-FR" dirty="0" smtClean="0"/>
              <a:t>Acquis : tumeur de la région HH, irradiation</a:t>
            </a:r>
          </a:p>
          <a:p>
            <a:pPr lvl="1"/>
            <a:r>
              <a:rPr lang="fr-FR" dirty="0" smtClean="0"/>
              <a:t>Fonctionnels :</a:t>
            </a:r>
          </a:p>
          <a:p>
            <a:pPr lvl="2"/>
            <a:r>
              <a:rPr lang="fr-FR" dirty="0" smtClean="0"/>
              <a:t>Pathologie endocrinienne non traitée</a:t>
            </a:r>
          </a:p>
          <a:p>
            <a:pPr lvl="2"/>
            <a:r>
              <a:rPr lang="fr-FR" dirty="0" smtClean="0"/>
              <a:t>Affection chronique, anorexie mentale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9430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RETARD PUBERTAIRE SIMPLE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Volume testiculaire </a:t>
            </a:r>
            <a:r>
              <a:rPr lang="fr-FR" dirty="0" err="1" smtClean="0"/>
              <a:t>prépubère</a:t>
            </a:r>
            <a:r>
              <a:rPr lang="fr-FR" dirty="0" smtClean="0"/>
              <a:t> (&lt;30x15mm) ou début de puberté +/- pilosité</a:t>
            </a:r>
          </a:p>
          <a:p>
            <a:r>
              <a:rPr lang="fr-FR" dirty="0" smtClean="0"/>
              <a:t>Absence de pic statural pubertaire</a:t>
            </a:r>
          </a:p>
          <a:p>
            <a:r>
              <a:rPr lang="fr-FR" dirty="0" smtClean="0"/>
              <a:t>Retentissement psychologique</a:t>
            </a:r>
          </a:p>
          <a:p>
            <a:r>
              <a:rPr lang="fr-FR" dirty="0" smtClean="0"/>
              <a:t>Diagnostic différentiel difficile avec hypogonadisme </a:t>
            </a:r>
            <a:r>
              <a:rPr lang="fr-FR" dirty="0" err="1" smtClean="0"/>
              <a:t>hypogonadotrope</a:t>
            </a:r>
            <a:endParaRPr lang="fr-FR" dirty="0" smtClean="0"/>
          </a:p>
          <a:p>
            <a:r>
              <a:rPr lang="fr-FR" dirty="0" smtClean="0"/>
              <a:t>Possibilité de traitement (environ 1 an) par stéroïdes sexuels (testostérone 25mg/15 jours IM)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7991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ORIENTATION DIAGNOSTIQUE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5144911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Processus 3"/>
          <p:cNvSpPr/>
          <p:nvPr/>
        </p:nvSpPr>
        <p:spPr>
          <a:xfrm>
            <a:off x="3128907" y="1600200"/>
            <a:ext cx="914400" cy="461111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OGE</a:t>
            </a:r>
            <a:endParaRPr lang="fr-FR" dirty="0"/>
          </a:p>
        </p:txBody>
      </p:sp>
      <p:cxnSp>
        <p:nvCxnSpPr>
          <p:cNvPr id="6" name="Connecteur droit avec flèche 5"/>
          <p:cNvCxnSpPr>
            <a:endCxn id="11" idx="3"/>
          </p:cNvCxnSpPr>
          <p:nvPr/>
        </p:nvCxnSpPr>
        <p:spPr>
          <a:xfrm flipH="1">
            <a:off x="2576747" y="1812351"/>
            <a:ext cx="552160" cy="117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/>
          <p:cNvCxnSpPr/>
          <p:nvPr/>
        </p:nvCxnSpPr>
        <p:spPr>
          <a:xfrm>
            <a:off x="4043307" y="1904872"/>
            <a:ext cx="60404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Processus 10"/>
          <p:cNvSpPr/>
          <p:nvPr/>
        </p:nvSpPr>
        <p:spPr>
          <a:xfrm>
            <a:off x="1072444" y="1600200"/>
            <a:ext cx="1504303" cy="447805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normaux</a:t>
            </a:r>
            <a:endParaRPr lang="fr-FR" dirty="0"/>
          </a:p>
        </p:txBody>
      </p:sp>
      <p:sp>
        <p:nvSpPr>
          <p:cNvPr id="12" name="Processus 11"/>
          <p:cNvSpPr/>
          <p:nvPr/>
        </p:nvSpPr>
        <p:spPr>
          <a:xfrm>
            <a:off x="1072444" y="3763733"/>
            <a:ext cx="1384669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/>
              <a:t>Souvent augmentée</a:t>
            </a:r>
            <a:endParaRPr lang="fr-FR" sz="1600" dirty="0"/>
          </a:p>
        </p:txBody>
      </p:sp>
      <p:sp>
        <p:nvSpPr>
          <p:cNvPr id="13" name="Processus 12"/>
          <p:cNvSpPr/>
          <p:nvPr/>
        </p:nvSpPr>
        <p:spPr>
          <a:xfrm>
            <a:off x="3128907" y="4534076"/>
            <a:ext cx="914400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FSH LH</a:t>
            </a:r>
            <a:endParaRPr lang="fr-FR" dirty="0"/>
          </a:p>
        </p:txBody>
      </p:sp>
      <p:sp>
        <p:nvSpPr>
          <p:cNvPr id="14" name="Processus 13"/>
          <p:cNvSpPr/>
          <p:nvPr/>
        </p:nvSpPr>
        <p:spPr>
          <a:xfrm>
            <a:off x="3128907" y="2288719"/>
            <a:ext cx="914400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taille</a:t>
            </a:r>
            <a:endParaRPr lang="fr-FR" dirty="0"/>
          </a:p>
        </p:txBody>
      </p:sp>
      <p:sp>
        <p:nvSpPr>
          <p:cNvPr id="15" name="Processus 14"/>
          <p:cNvSpPr/>
          <p:nvPr/>
        </p:nvSpPr>
        <p:spPr>
          <a:xfrm>
            <a:off x="3128907" y="3030199"/>
            <a:ext cx="914400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AO</a:t>
            </a:r>
            <a:endParaRPr lang="fr-FR" dirty="0"/>
          </a:p>
        </p:txBody>
      </p:sp>
      <p:sp>
        <p:nvSpPr>
          <p:cNvPr id="16" name="Processus 15"/>
          <p:cNvSpPr/>
          <p:nvPr/>
        </p:nvSpPr>
        <p:spPr>
          <a:xfrm>
            <a:off x="3128907" y="3763733"/>
            <a:ext cx="914400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/>
              <a:t>testo</a:t>
            </a:r>
            <a:endParaRPr lang="fr-FR" dirty="0"/>
          </a:p>
        </p:txBody>
      </p:sp>
      <p:sp>
        <p:nvSpPr>
          <p:cNvPr id="17" name="Processus 16"/>
          <p:cNvSpPr/>
          <p:nvPr/>
        </p:nvSpPr>
        <p:spPr>
          <a:xfrm>
            <a:off x="1072444" y="2288719"/>
            <a:ext cx="1384669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retard</a:t>
            </a:r>
            <a:endParaRPr lang="fr-FR" dirty="0"/>
          </a:p>
        </p:txBody>
      </p:sp>
      <p:sp>
        <p:nvSpPr>
          <p:cNvPr id="18" name="Processus 17"/>
          <p:cNvSpPr/>
          <p:nvPr/>
        </p:nvSpPr>
        <p:spPr>
          <a:xfrm>
            <a:off x="1072444" y="3030199"/>
            <a:ext cx="1384669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AO=AS&lt;13ans</a:t>
            </a:r>
            <a:endParaRPr lang="fr-FR" dirty="0"/>
          </a:p>
        </p:txBody>
      </p:sp>
      <p:sp>
        <p:nvSpPr>
          <p:cNvPr id="19" name="Processus 18"/>
          <p:cNvSpPr/>
          <p:nvPr/>
        </p:nvSpPr>
        <p:spPr>
          <a:xfrm>
            <a:off x="1072444" y="4534076"/>
            <a:ext cx="1384669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 smtClean="0"/>
              <a:t>Prépubère</a:t>
            </a:r>
            <a:r>
              <a:rPr lang="fr-FR" sz="1600" dirty="0" smtClean="0"/>
              <a:t> ou LH élevée</a:t>
            </a:r>
            <a:endParaRPr lang="fr-FR" sz="1600" dirty="0"/>
          </a:p>
        </p:txBody>
      </p:sp>
      <p:sp>
        <p:nvSpPr>
          <p:cNvPr id="20" name="Processus 19"/>
          <p:cNvSpPr/>
          <p:nvPr/>
        </p:nvSpPr>
        <p:spPr>
          <a:xfrm>
            <a:off x="4604266" y="1580143"/>
            <a:ext cx="1557586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Cryptorchidie </a:t>
            </a:r>
            <a:r>
              <a:rPr lang="fr-FR" dirty="0" err="1" smtClean="0"/>
              <a:t>micropénis</a:t>
            </a:r>
            <a:endParaRPr lang="fr-FR" dirty="0"/>
          </a:p>
        </p:txBody>
      </p:sp>
      <p:sp>
        <p:nvSpPr>
          <p:cNvPr id="21" name="Processus 20"/>
          <p:cNvSpPr/>
          <p:nvPr/>
        </p:nvSpPr>
        <p:spPr>
          <a:xfrm>
            <a:off x="4604267" y="3030199"/>
            <a:ext cx="1554104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variable</a:t>
            </a:r>
            <a:endParaRPr lang="fr-FR" dirty="0"/>
          </a:p>
        </p:txBody>
      </p:sp>
      <p:sp>
        <p:nvSpPr>
          <p:cNvPr id="22" name="Processus 21"/>
          <p:cNvSpPr/>
          <p:nvPr/>
        </p:nvSpPr>
        <p:spPr>
          <a:xfrm>
            <a:off x="4604267" y="3763733"/>
            <a:ext cx="1554104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basse</a:t>
            </a:r>
            <a:endParaRPr lang="fr-FR" dirty="0"/>
          </a:p>
        </p:txBody>
      </p:sp>
      <p:sp>
        <p:nvSpPr>
          <p:cNvPr id="23" name="Processus 22"/>
          <p:cNvSpPr/>
          <p:nvPr/>
        </p:nvSpPr>
        <p:spPr>
          <a:xfrm>
            <a:off x="6248611" y="1600200"/>
            <a:ext cx="2029908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Testicules très petits</a:t>
            </a:r>
          </a:p>
          <a:p>
            <a:pPr algn="ctr"/>
            <a:r>
              <a:rPr lang="fr-FR" dirty="0" smtClean="0"/>
              <a:t>Verge normale</a:t>
            </a:r>
            <a:endParaRPr lang="fr-FR" dirty="0"/>
          </a:p>
        </p:txBody>
      </p:sp>
      <p:sp>
        <p:nvSpPr>
          <p:cNvPr id="24" name="Processus 23"/>
          <p:cNvSpPr/>
          <p:nvPr/>
        </p:nvSpPr>
        <p:spPr>
          <a:xfrm>
            <a:off x="4647346" y="4561683"/>
            <a:ext cx="1514505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basses</a:t>
            </a:r>
            <a:endParaRPr lang="fr-FR" dirty="0"/>
          </a:p>
        </p:txBody>
      </p:sp>
      <p:sp>
        <p:nvSpPr>
          <p:cNvPr id="25" name="Processus 24"/>
          <p:cNvSpPr/>
          <p:nvPr/>
        </p:nvSpPr>
        <p:spPr>
          <a:xfrm>
            <a:off x="4604267" y="2288719"/>
            <a:ext cx="1554104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variable</a:t>
            </a:r>
            <a:endParaRPr lang="fr-FR" dirty="0"/>
          </a:p>
        </p:txBody>
      </p:sp>
      <p:sp>
        <p:nvSpPr>
          <p:cNvPr id="27" name="Processus 26"/>
          <p:cNvSpPr/>
          <p:nvPr/>
        </p:nvSpPr>
        <p:spPr>
          <a:xfrm>
            <a:off x="6257813" y="2288719"/>
            <a:ext cx="2020706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grande</a:t>
            </a:r>
            <a:endParaRPr lang="fr-FR" dirty="0"/>
          </a:p>
        </p:txBody>
      </p:sp>
      <p:sp>
        <p:nvSpPr>
          <p:cNvPr id="28" name="Processus 27"/>
          <p:cNvSpPr/>
          <p:nvPr/>
        </p:nvSpPr>
        <p:spPr>
          <a:xfrm>
            <a:off x="6257813" y="3030199"/>
            <a:ext cx="2020706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variable</a:t>
            </a:r>
            <a:endParaRPr lang="fr-FR" dirty="0"/>
          </a:p>
        </p:txBody>
      </p:sp>
      <p:sp>
        <p:nvSpPr>
          <p:cNvPr id="29" name="Processus 28"/>
          <p:cNvSpPr/>
          <p:nvPr/>
        </p:nvSpPr>
        <p:spPr>
          <a:xfrm>
            <a:off x="6257813" y="3763733"/>
            <a:ext cx="2020706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basse</a:t>
            </a:r>
            <a:endParaRPr lang="fr-FR" dirty="0"/>
          </a:p>
        </p:txBody>
      </p:sp>
      <p:sp>
        <p:nvSpPr>
          <p:cNvPr id="30" name="Processus 29"/>
          <p:cNvSpPr/>
          <p:nvPr/>
        </p:nvSpPr>
        <p:spPr>
          <a:xfrm>
            <a:off x="6257813" y="4561683"/>
            <a:ext cx="2020706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élevées</a:t>
            </a:r>
            <a:endParaRPr lang="fr-FR" dirty="0"/>
          </a:p>
        </p:txBody>
      </p:sp>
      <p:cxnSp>
        <p:nvCxnSpPr>
          <p:cNvPr id="32" name="Connecteur droit avec flèche 31"/>
          <p:cNvCxnSpPr>
            <a:stCxn id="14" idx="1"/>
          </p:cNvCxnSpPr>
          <p:nvPr/>
        </p:nvCxnSpPr>
        <p:spPr>
          <a:xfrm flipH="1">
            <a:off x="2457113" y="2595043"/>
            <a:ext cx="671794" cy="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>
            <a:stCxn id="15" idx="1"/>
          </p:cNvCxnSpPr>
          <p:nvPr/>
        </p:nvCxnSpPr>
        <p:spPr>
          <a:xfrm flipH="1">
            <a:off x="2457113" y="3336523"/>
            <a:ext cx="671794" cy="31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16" idx="1"/>
            <a:endCxn id="12" idx="3"/>
          </p:cNvCxnSpPr>
          <p:nvPr/>
        </p:nvCxnSpPr>
        <p:spPr>
          <a:xfrm flipH="1">
            <a:off x="2457113" y="4070057"/>
            <a:ext cx="67179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/>
          <p:nvPr/>
        </p:nvCxnSpPr>
        <p:spPr>
          <a:xfrm flipH="1">
            <a:off x="2457113" y="4854222"/>
            <a:ext cx="67179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avec flèche 44"/>
          <p:cNvCxnSpPr>
            <a:endCxn id="25" idx="1"/>
          </p:cNvCxnSpPr>
          <p:nvPr/>
        </p:nvCxnSpPr>
        <p:spPr>
          <a:xfrm flipV="1">
            <a:off x="4043307" y="2595043"/>
            <a:ext cx="560960" cy="140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endCxn id="21" idx="1"/>
          </p:cNvCxnSpPr>
          <p:nvPr/>
        </p:nvCxnSpPr>
        <p:spPr>
          <a:xfrm flipV="1">
            <a:off x="4043307" y="3336523"/>
            <a:ext cx="560960" cy="310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/>
          <p:cNvCxnSpPr>
            <a:stCxn id="16" idx="3"/>
            <a:endCxn id="22" idx="1"/>
          </p:cNvCxnSpPr>
          <p:nvPr/>
        </p:nvCxnSpPr>
        <p:spPr>
          <a:xfrm>
            <a:off x="4043307" y="4070057"/>
            <a:ext cx="56096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/>
          <p:cNvCxnSpPr>
            <a:endCxn id="24" idx="1"/>
          </p:cNvCxnSpPr>
          <p:nvPr/>
        </p:nvCxnSpPr>
        <p:spPr>
          <a:xfrm>
            <a:off x="4043307" y="4854222"/>
            <a:ext cx="604039" cy="1378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Processus 51"/>
          <p:cNvSpPr/>
          <p:nvPr/>
        </p:nvSpPr>
        <p:spPr>
          <a:xfrm>
            <a:off x="1072443" y="5776149"/>
            <a:ext cx="1384669" cy="612648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Retard</a:t>
            </a:r>
          </a:p>
          <a:p>
            <a:pPr algn="ctr"/>
            <a:r>
              <a:rPr lang="fr-FR" dirty="0" smtClean="0"/>
              <a:t>simple</a:t>
            </a:r>
            <a:endParaRPr lang="fr-FR" dirty="0"/>
          </a:p>
        </p:txBody>
      </p:sp>
      <p:sp>
        <p:nvSpPr>
          <p:cNvPr id="53" name="Processus 52"/>
          <p:cNvSpPr/>
          <p:nvPr/>
        </p:nvSpPr>
        <p:spPr>
          <a:xfrm>
            <a:off x="4647346" y="5776150"/>
            <a:ext cx="1511025" cy="780814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Déficit</a:t>
            </a:r>
          </a:p>
          <a:p>
            <a:pPr algn="ctr"/>
            <a:r>
              <a:rPr lang="fr-FR" dirty="0" smtClean="0"/>
              <a:t>Gonadotrope</a:t>
            </a:r>
          </a:p>
          <a:p>
            <a:pPr algn="ctr"/>
            <a:r>
              <a:rPr lang="fr-FR" dirty="0" smtClean="0"/>
              <a:t>IRM </a:t>
            </a:r>
            <a:endParaRPr lang="fr-FR" dirty="0"/>
          </a:p>
        </p:txBody>
      </p:sp>
      <p:sp>
        <p:nvSpPr>
          <p:cNvPr id="54" name="Processus 53"/>
          <p:cNvSpPr/>
          <p:nvPr/>
        </p:nvSpPr>
        <p:spPr>
          <a:xfrm>
            <a:off x="7610593" y="5870222"/>
            <a:ext cx="103481" cy="47037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Processus 54"/>
          <p:cNvSpPr/>
          <p:nvPr/>
        </p:nvSpPr>
        <p:spPr>
          <a:xfrm>
            <a:off x="6349999" y="5776149"/>
            <a:ext cx="1928519" cy="780814"/>
          </a:xfrm>
          <a:prstGeom prst="flowChartProces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Anomalie des gonades</a:t>
            </a:r>
          </a:p>
          <a:p>
            <a:pPr algn="ctr"/>
            <a:r>
              <a:rPr lang="fr-FR" dirty="0" smtClean="0"/>
              <a:t>caryotype</a:t>
            </a:r>
            <a:endParaRPr lang="fr-FR" dirty="0"/>
          </a:p>
        </p:txBody>
      </p:sp>
      <p:cxnSp>
        <p:nvCxnSpPr>
          <p:cNvPr id="57" name="Connecteur droit avec flèche 56"/>
          <p:cNvCxnSpPr>
            <a:stCxn id="19" idx="2"/>
          </p:cNvCxnSpPr>
          <p:nvPr/>
        </p:nvCxnSpPr>
        <p:spPr>
          <a:xfrm>
            <a:off x="1764779" y="5146724"/>
            <a:ext cx="0" cy="62942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 droit avec flèche 61"/>
          <p:cNvCxnSpPr>
            <a:stCxn id="24" idx="2"/>
            <a:endCxn id="53" idx="0"/>
          </p:cNvCxnSpPr>
          <p:nvPr/>
        </p:nvCxnSpPr>
        <p:spPr>
          <a:xfrm flipH="1">
            <a:off x="5402859" y="5174331"/>
            <a:ext cx="1740" cy="6018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Connecteur droit avec flèche 63"/>
          <p:cNvCxnSpPr>
            <a:stCxn id="30" idx="2"/>
            <a:endCxn id="55" idx="0"/>
          </p:cNvCxnSpPr>
          <p:nvPr/>
        </p:nvCxnSpPr>
        <p:spPr>
          <a:xfrm>
            <a:off x="7268166" y="5174331"/>
            <a:ext cx="46093" cy="60181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47159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é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Médian.thmx</Template>
  <TotalTime>342</TotalTime>
  <Words>438</Words>
  <Application>Microsoft Macintosh PowerPoint</Application>
  <PresentationFormat>Présentation à l'écran (4:3)</PresentationFormat>
  <Paragraphs>81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Médian</vt:lpstr>
      <vt:lpstr>RETARD PUBERTAIRE  CHEZ LE GARCON </vt:lpstr>
      <vt:lpstr>DEFINITION</vt:lpstr>
      <vt:lpstr>CLINIQUE</vt:lpstr>
      <vt:lpstr>QUAND EXPLORER ?</vt:lpstr>
      <vt:lpstr>EXPLORATIONS</vt:lpstr>
      <vt:lpstr>ETIOLOGIES (1)</vt:lpstr>
      <vt:lpstr>ETIOLOGIES (2)</vt:lpstr>
      <vt:lpstr>RETARD PUBERTAIRE SIMPLE</vt:lpstr>
      <vt:lpstr>ORIENTATION DIAGNOSTIQUE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RETARD PUBERTAIRE CHEZ LE GARCON</dc:title>
  <dc:creator>AF</dc:creator>
  <cp:lastModifiedBy>AF</cp:lastModifiedBy>
  <cp:revision>16</cp:revision>
  <dcterms:created xsi:type="dcterms:W3CDTF">2012-04-01T16:27:14Z</dcterms:created>
  <dcterms:modified xsi:type="dcterms:W3CDTF">2012-04-12T20:55:07Z</dcterms:modified>
</cp:coreProperties>
</file>