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75" r:id="rId13"/>
    <p:sldId id="276" r:id="rId14"/>
    <p:sldId id="277" r:id="rId15"/>
    <p:sldId id="266" r:id="rId16"/>
    <p:sldId id="265" r:id="rId17"/>
    <p:sldId id="267" r:id="rId18"/>
    <p:sldId id="268" r:id="rId19"/>
    <p:sldId id="270" r:id="rId20"/>
    <p:sldId id="271" r:id="rId21"/>
    <p:sldId id="272" r:id="rId22"/>
    <p:sldId id="280" r:id="rId23"/>
    <p:sldId id="273" r:id="rId24"/>
    <p:sldId id="274" r:id="rId25"/>
    <p:sldId id="27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4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51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66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38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0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58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99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3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40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3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73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35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86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09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60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1F24-152D-4716-97E5-C4D0808B3DF0}" type="datetimeFigureOut">
              <a:rPr lang="fr-FR" smtClean="0"/>
              <a:t>20/12/2023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E20D01-75A6-484C-9616-65D2AF16A5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57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3034145"/>
            <a:ext cx="7766936" cy="2113587"/>
          </a:xfrm>
        </p:spPr>
        <p:txBody>
          <a:bodyPr>
            <a:normAutofit/>
          </a:bodyPr>
          <a:lstStyle/>
          <a:p>
            <a:r>
              <a:rPr lang="fr-FR" b="1" dirty="0" smtClean="0"/>
              <a:t>L’AGRESSIVITE DU SUJET AGE</a:t>
            </a:r>
          </a:p>
          <a:p>
            <a:r>
              <a:rPr lang="fr-FR" b="1" dirty="0" smtClean="0"/>
              <a:t>Le 12 janvier 2023</a:t>
            </a:r>
          </a:p>
          <a:p>
            <a:r>
              <a:rPr lang="fr-FR" b="1" dirty="0" smtClean="0"/>
              <a:t>Bonne année</a:t>
            </a:r>
          </a:p>
          <a:p>
            <a:r>
              <a:rPr lang="fr-FR" b="1" dirty="0" smtClean="0"/>
              <a:t> ou Les  </a:t>
            </a:r>
            <a:r>
              <a:rPr lang="fr-FR" b="1" dirty="0"/>
              <a:t>états d’agitation et d’agressivité du sujet âgé</a:t>
            </a:r>
            <a:r>
              <a:rPr lang="fr-FR" dirty="0"/>
              <a:t/>
            </a:r>
            <a:br>
              <a:rPr lang="fr-FR" dirty="0"/>
            </a:b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8" y="2244447"/>
            <a:ext cx="2898891" cy="41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échelles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Devant la subjectivité des récits et des doléances il convient de caractériser le trouble :plusieurs échelles peuvent y aider </a:t>
            </a:r>
            <a:r>
              <a:rPr lang="fr-FR" dirty="0" smtClean="0"/>
              <a:t>:</a:t>
            </a:r>
          </a:p>
          <a:p>
            <a:r>
              <a:rPr lang="fr-FR" dirty="0" smtClean="0"/>
              <a:t>Échelle </a:t>
            </a:r>
            <a:r>
              <a:rPr lang="fr-FR" dirty="0"/>
              <a:t>de </a:t>
            </a:r>
            <a:r>
              <a:rPr lang="fr-FR" dirty="0" smtClean="0"/>
              <a:t>COHEN-MANSFIELD</a:t>
            </a:r>
          </a:p>
          <a:p>
            <a:r>
              <a:rPr lang="fr-FR" dirty="0" smtClean="0"/>
              <a:t>Échelle </a:t>
            </a:r>
            <a:r>
              <a:rPr lang="fr-FR" dirty="0"/>
              <a:t>NPI de </a:t>
            </a:r>
            <a:r>
              <a:rPr lang="fr-FR" dirty="0" smtClean="0"/>
              <a:t>CUMMING</a:t>
            </a:r>
            <a:endParaRPr lang="fr-FR" dirty="0"/>
          </a:p>
          <a:p>
            <a:r>
              <a:rPr lang="fr-FR" dirty="0" smtClean="0"/>
              <a:t>Echelle EPAD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9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07660" y="-364066"/>
            <a:ext cx="13423459" cy="755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51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3579" y="-168621"/>
            <a:ext cx="12469091" cy="70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enquête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Enquête OCEAAN (Sofres)Données épidémiologiques concernant les états d’agitation et d’agressivité chez les plus de 65 ans (en médecine de ville)Mieux connaître les stratégies de prise en charge- les examens complémentaires demandés- les traitements symptomatiques- les recours à un avis spécialisé- les décisions d’ hospitalisation¤ connaître la réalité de l’exercice quotidien¤ établir des recommandations de bonnes </a:t>
            </a:r>
            <a:r>
              <a:rPr lang="fr-FR" dirty="0" smtClean="0"/>
              <a:t>pratiques</a:t>
            </a:r>
          </a:p>
          <a:p>
            <a:r>
              <a:rPr lang="fr-FR" dirty="0" smtClean="0"/>
              <a:t>212 </a:t>
            </a:r>
            <a:r>
              <a:rPr lang="fr-FR" dirty="0"/>
              <a:t>Médecins généralistes </a:t>
            </a:r>
            <a:r>
              <a:rPr lang="fr-FR" dirty="0" smtClean="0"/>
              <a:t> et 410 </a:t>
            </a:r>
            <a:r>
              <a:rPr lang="fr-FR" dirty="0"/>
              <a:t>patients vu en cabinet ou en structure d’hébergement collectif non </a:t>
            </a:r>
            <a:r>
              <a:rPr lang="fr-FR" dirty="0" smtClean="0"/>
              <a:t>médicalisé.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50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enquête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patients </a:t>
            </a:r>
            <a:r>
              <a:rPr lang="fr-FR" dirty="0"/>
              <a:t>âgés en moyennes de 81 ans (61% de femmes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Manifestations cliniques :</a:t>
            </a:r>
          </a:p>
          <a:p>
            <a:r>
              <a:rPr lang="fr-FR" dirty="0" smtClean="0"/>
              <a:t>- </a:t>
            </a:r>
            <a:r>
              <a:rPr lang="fr-FR" dirty="0"/>
              <a:t>80% présentent une modification du comportement </a:t>
            </a:r>
            <a:r>
              <a:rPr lang="fr-FR" dirty="0" smtClean="0"/>
              <a:t>verbal</a:t>
            </a:r>
          </a:p>
          <a:p>
            <a:r>
              <a:rPr lang="fr-FR" dirty="0" smtClean="0"/>
              <a:t>-60</a:t>
            </a:r>
            <a:r>
              <a:rPr lang="fr-FR" dirty="0"/>
              <a:t>% une agitation </a:t>
            </a:r>
            <a:r>
              <a:rPr lang="fr-FR" dirty="0" smtClean="0"/>
              <a:t>physique   et 48</a:t>
            </a:r>
            <a:r>
              <a:rPr lang="fr-FR" dirty="0"/>
              <a:t>% une </a:t>
            </a:r>
            <a:r>
              <a:rPr lang="fr-FR" dirty="0" smtClean="0"/>
              <a:t>déambulation</a:t>
            </a:r>
          </a:p>
          <a:p>
            <a:r>
              <a:rPr lang="fr-FR" dirty="0" smtClean="0"/>
              <a:t>- </a:t>
            </a:r>
            <a:r>
              <a:rPr lang="fr-FR" dirty="0"/>
              <a:t>71% présentent une agressivité </a:t>
            </a:r>
            <a:r>
              <a:rPr lang="fr-FR" dirty="0" smtClean="0"/>
              <a:t>verbale et 31</a:t>
            </a:r>
            <a:r>
              <a:rPr lang="fr-FR" dirty="0"/>
              <a:t>% une agressivité </a:t>
            </a:r>
            <a:r>
              <a:rPr lang="fr-FR" dirty="0" smtClean="0"/>
              <a:t>physique</a:t>
            </a:r>
          </a:p>
          <a:p>
            <a:r>
              <a:rPr lang="fr-FR" dirty="0" smtClean="0"/>
              <a:t>- </a:t>
            </a:r>
            <a:r>
              <a:rPr lang="fr-FR" dirty="0"/>
              <a:t>les patients présentent en moyenne 2.9 symptômes- au moment de la consultation, l’état d’agitation et d’agressivité évoluent depuis déjà 2 </a:t>
            </a:r>
            <a:r>
              <a:rPr lang="fr-FR" dirty="0" smtClean="0"/>
              <a:t>ans</a:t>
            </a:r>
            <a:r>
              <a:rPr lang="fr-FR" dirty="0"/>
              <a:t> </a:t>
            </a:r>
            <a:endParaRPr lang="fr-FR" dirty="0" smtClean="0"/>
          </a:p>
          <a:p>
            <a:r>
              <a:rPr lang="fr-FR" dirty="0" smtClean="0"/>
              <a:t>Fréquence </a:t>
            </a:r>
            <a:r>
              <a:rPr lang="fr-FR" dirty="0"/>
              <a:t>de la pathologie </a:t>
            </a:r>
            <a:r>
              <a:rPr lang="fr-FR" dirty="0" smtClean="0"/>
              <a:t>associée Un </a:t>
            </a:r>
            <a:r>
              <a:rPr lang="fr-FR" dirty="0"/>
              <a:t>syndrome démentiel est survenu pour 54% des personnes </a:t>
            </a:r>
            <a:r>
              <a:rPr lang="fr-FR" dirty="0" smtClean="0"/>
              <a:t>âgées Un </a:t>
            </a:r>
            <a:r>
              <a:rPr lang="fr-FR" dirty="0"/>
              <a:t>état dépressif chez 34</a:t>
            </a:r>
            <a:r>
              <a:rPr lang="fr-FR" dirty="0" smtClean="0"/>
              <a:t>% Un </a:t>
            </a:r>
            <a:r>
              <a:rPr lang="fr-FR" dirty="0"/>
              <a:t>trouble anxieux chez 31</a:t>
            </a:r>
            <a:r>
              <a:rPr lang="fr-FR" dirty="0" smtClean="0"/>
              <a:t>% Une </a:t>
            </a:r>
            <a:r>
              <a:rPr lang="fr-FR" dirty="0"/>
              <a:t>pathologie vasculaire chez 37% des personnes </a:t>
            </a:r>
            <a:r>
              <a:rPr lang="fr-FR" dirty="0" smtClean="0"/>
              <a:t>âgées </a:t>
            </a:r>
          </a:p>
          <a:p>
            <a:r>
              <a:rPr lang="fr-FR" dirty="0" smtClean="0"/>
              <a:t>Facteur </a:t>
            </a:r>
            <a:r>
              <a:rPr lang="fr-FR" dirty="0"/>
              <a:t>déclenchant identifié à </a:t>
            </a:r>
            <a:r>
              <a:rPr lang="fr-FR" dirty="0" smtClean="0"/>
              <a:t>l’interrogatoire Pour </a:t>
            </a:r>
            <a:r>
              <a:rPr lang="fr-FR" dirty="0"/>
              <a:t>57% on retrouve un facteur déclenchant à l’état d’agitation et </a:t>
            </a:r>
            <a:r>
              <a:rPr lang="fr-FR" dirty="0" smtClean="0"/>
              <a:t>d’agressivité Le </a:t>
            </a:r>
            <a:r>
              <a:rPr lang="fr-FR" dirty="0"/>
              <a:t>plus souvent un stress psychosocial (39%)</a:t>
            </a:r>
          </a:p>
          <a:p>
            <a:r>
              <a:rPr lang="fr-FR" dirty="0" smtClean="0"/>
              <a:t>Répercussions </a:t>
            </a:r>
            <a:r>
              <a:rPr lang="fr-FR" dirty="0"/>
              <a:t>de l’état d’agitation et </a:t>
            </a:r>
            <a:r>
              <a:rPr lang="fr-FR" dirty="0" smtClean="0"/>
              <a:t>d’agressivité Dans </a:t>
            </a:r>
            <a:r>
              <a:rPr lang="fr-FR" dirty="0"/>
              <a:t>73% des cas : amaigrissement, chutes…Dans 85% des cas restriction des activités </a:t>
            </a:r>
            <a:r>
              <a:rPr lang="fr-FR" dirty="0" smtClean="0"/>
              <a:t>quotidiennes Dans </a:t>
            </a:r>
            <a:r>
              <a:rPr lang="fr-FR" dirty="0"/>
              <a:t>97% des cas dégradation de la vie sociale et familiale de la personne âgée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24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traitements proposés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78</a:t>
            </a:r>
            <a:r>
              <a:rPr lang="fr-FR" dirty="0"/>
              <a:t>% ont reçu en première intention un traitement destiné à contrôler l’agitation et </a:t>
            </a:r>
            <a:r>
              <a:rPr lang="fr-FR" dirty="0" smtClean="0"/>
              <a:t>l’agressivité</a:t>
            </a:r>
          </a:p>
          <a:p>
            <a:r>
              <a:rPr lang="fr-FR" dirty="0"/>
              <a:t>p</a:t>
            </a:r>
            <a:r>
              <a:rPr lang="fr-FR" dirty="0" smtClean="0"/>
              <a:t>our </a:t>
            </a:r>
            <a:r>
              <a:rPr lang="fr-FR" dirty="0"/>
              <a:t>23% l’hospitalisation a été jugée </a:t>
            </a:r>
            <a:r>
              <a:rPr lang="fr-FR" dirty="0" smtClean="0"/>
              <a:t>nécessaire</a:t>
            </a:r>
          </a:p>
          <a:p>
            <a:r>
              <a:rPr lang="fr-FR" dirty="0" smtClean="0"/>
              <a:t>Dans </a:t>
            </a:r>
            <a:r>
              <a:rPr lang="fr-FR" dirty="0"/>
              <a:t>60% des cas, le traitement choisi en première intention était un neuroleptique et pour 27% une </a:t>
            </a:r>
            <a:r>
              <a:rPr lang="fr-FR" dirty="0" smtClean="0"/>
              <a:t>benzodiazépine</a:t>
            </a:r>
          </a:p>
          <a:p>
            <a:r>
              <a:rPr lang="fr-FR" dirty="0" smtClean="0"/>
              <a:t>Prise </a:t>
            </a:r>
            <a:r>
              <a:rPr lang="fr-FR" dirty="0"/>
              <a:t>en charge non </a:t>
            </a:r>
            <a:r>
              <a:rPr lang="fr-FR" dirty="0" smtClean="0"/>
              <a:t>médicamenteuse 81</a:t>
            </a:r>
            <a:r>
              <a:rPr lang="fr-FR" dirty="0"/>
              <a:t>% des personnes âgées ont bénéficié de la mise en place d’aides à domicile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7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Conséquences pharmacologiques du vieillissement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37607"/>
            <a:ext cx="8596668" cy="5020888"/>
          </a:xfrm>
        </p:spPr>
        <p:txBody>
          <a:bodyPr>
            <a:normAutofit lnSpcReduction="1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Vieillissement </a:t>
            </a:r>
            <a:r>
              <a:rPr lang="fr-FR" dirty="0"/>
              <a:t>des organes impliqués dans le métabolisme des </a:t>
            </a:r>
            <a:r>
              <a:rPr lang="fr-FR" dirty="0" smtClean="0"/>
              <a:t>psychotropes</a:t>
            </a:r>
          </a:p>
          <a:p>
            <a:r>
              <a:rPr lang="fr-FR" dirty="0" smtClean="0"/>
              <a:t>- </a:t>
            </a:r>
            <a:r>
              <a:rPr lang="fr-FR" dirty="0"/>
              <a:t>Modification de la pharmacocinétique ou de la pharmacodynamique des </a:t>
            </a:r>
            <a:r>
              <a:rPr lang="fr-FR" dirty="0" smtClean="0"/>
              <a:t>psychotropes Vieillissement </a:t>
            </a:r>
            <a:r>
              <a:rPr lang="fr-FR" dirty="0"/>
              <a:t>du reste de </a:t>
            </a:r>
            <a:r>
              <a:rPr lang="fr-FR" dirty="0" smtClean="0"/>
              <a:t>l’organisme </a:t>
            </a:r>
          </a:p>
          <a:p>
            <a:r>
              <a:rPr lang="fr-FR" dirty="0" smtClean="0"/>
              <a:t>- </a:t>
            </a:r>
            <a:r>
              <a:rPr lang="fr-FR" dirty="0"/>
              <a:t>Ostéopénie, augmentation de la masse </a:t>
            </a:r>
            <a:r>
              <a:rPr lang="fr-FR" dirty="0" smtClean="0"/>
              <a:t>grasse,altération fx rénale,</a:t>
            </a:r>
          </a:p>
          <a:p>
            <a:r>
              <a:rPr lang="fr-FR" dirty="0" smtClean="0"/>
              <a:t>Fréquence </a:t>
            </a:r>
            <a:r>
              <a:rPr lang="fr-FR" dirty="0"/>
              <a:t>élevée de la </a:t>
            </a:r>
            <a:r>
              <a:rPr lang="fr-FR" dirty="0" smtClean="0"/>
              <a:t>polypathologie, et poly médication </a:t>
            </a:r>
          </a:p>
          <a:p>
            <a:r>
              <a:rPr lang="fr-FR" dirty="0" smtClean="0"/>
              <a:t>Fréquence </a:t>
            </a:r>
            <a:r>
              <a:rPr lang="fr-FR" dirty="0"/>
              <a:t>élevée des effets secondaires- Confusion, déclin cognitif, syndrome parkinsonien, chutes, hypotension, effets cardiovasculaires, anorexie-perte de poids, hyponatrémie.</a:t>
            </a:r>
          </a:p>
          <a:p>
            <a:r>
              <a:rPr lang="fr-FR" dirty="0"/>
              <a:t>effets indésirables des NL classiques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plus </a:t>
            </a:r>
            <a:r>
              <a:rPr lang="fr-FR" dirty="0" smtClean="0"/>
              <a:t>fréquents Symptômes  extrapyramidaux Dyskinésies tardives</a:t>
            </a:r>
          </a:p>
          <a:p>
            <a:r>
              <a:rPr lang="fr-FR" dirty="0" smtClean="0"/>
              <a:t>- </a:t>
            </a:r>
            <a:r>
              <a:rPr lang="fr-FR" dirty="0"/>
              <a:t>Risque augmenté dans les </a:t>
            </a:r>
            <a:r>
              <a:rPr lang="fr-FR" dirty="0" smtClean="0"/>
              <a:t>démences Hypotension chute Sédation Effet anticholinergique Effets </a:t>
            </a:r>
            <a:r>
              <a:rPr lang="fr-FR" dirty="0"/>
              <a:t>secondaires psychiques- Indifférence psychique, diminution de l’initiative, neutralité émotionnelle et affective, ralentissement </a:t>
            </a:r>
            <a:r>
              <a:rPr lang="fr-FR" dirty="0" smtClean="0"/>
              <a:t>psychomoteur.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0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traiter?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4045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Les neuroleptiques et les </a:t>
            </a:r>
            <a:r>
              <a:rPr lang="fr-FR" dirty="0" smtClean="0"/>
              <a:t>antipsychotiques  ====)) </a:t>
            </a:r>
            <a:r>
              <a:rPr lang="fr-FR" dirty="0"/>
              <a:t>Symptômes cibles- Délire, hallucinations- Agitation, </a:t>
            </a:r>
            <a:r>
              <a:rPr lang="fr-FR" dirty="0" smtClean="0"/>
              <a:t>agressivité. </a:t>
            </a:r>
            <a:endParaRPr lang="fr-FR" dirty="0"/>
          </a:p>
          <a:p>
            <a:r>
              <a:rPr lang="fr-FR" dirty="0"/>
              <a:t>Neuroleptiques classiques- Affinité pour les récepteurs dopaminergiques centraux- Contre-indiqués dans la démence à corps de Lewy </a:t>
            </a:r>
          </a:p>
          <a:p>
            <a:r>
              <a:rPr lang="fr-FR" dirty="0"/>
              <a:t>Nouveaux antipsychotiques- Affinités pour les récepteurs dopaminergiques et </a:t>
            </a:r>
            <a:r>
              <a:rPr lang="fr-FR" dirty="0" smtClean="0"/>
              <a:t>sérotoninergiques  ; loxapine (</a:t>
            </a:r>
            <a:r>
              <a:rPr lang="fr-FR" dirty="0" err="1" smtClean="0"/>
              <a:t>loxapac</a:t>
            </a:r>
            <a:r>
              <a:rPr lang="fr-FR" dirty="0" smtClean="0"/>
              <a:t>),  </a:t>
            </a:r>
            <a:r>
              <a:rPr lang="fr-FR" dirty="0" err="1" smtClean="0"/>
              <a:t>olanzapine</a:t>
            </a:r>
            <a:r>
              <a:rPr lang="fr-FR" dirty="0" smtClean="0"/>
              <a:t> (</a:t>
            </a:r>
            <a:r>
              <a:rPr lang="fr-FR" dirty="0" err="1" smtClean="0"/>
              <a:t>zyprexa</a:t>
            </a:r>
            <a:r>
              <a:rPr lang="fr-FR" dirty="0" smtClean="0"/>
              <a:t>) </a:t>
            </a:r>
            <a:r>
              <a:rPr lang="fr-FR" dirty="0"/>
              <a:t>;</a:t>
            </a:r>
            <a:r>
              <a:rPr lang="fr-FR" dirty="0" err="1" smtClean="0"/>
              <a:t>Aripripazole</a:t>
            </a:r>
            <a:r>
              <a:rPr lang="fr-FR" dirty="0" smtClean="0"/>
              <a:t> (</a:t>
            </a:r>
            <a:r>
              <a:rPr lang="fr-FR" dirty="0" err="1" smtClean="0"/>
              <a:t>abilify</a:t>
            </a:r>
            <a:r>
              <a:rPr lang="fr-FR" dirty="0" smtClean="0"/>
              <a:t>) ; </a:t>
            </a:r>
            <a:r>
              <a:rPr lang="fr-FR" dirty="0" err="1" smtClean="0"/>
              <a:t>risperidone</a:t>
            </a:r>
            <a:r>
              <a:rPr lang="fr-FR" dirty="0" smtClean="0"/>
              <a:t> (</a:t>
            </a:r>
            <a:r>
              <a:rPr lang="fr-FR" dirty="0" err="1" smtClean="0"/>
              <a:t>risperdal</a:t>
            </a:r>
            <a:r>
              <a:rPr lang="fr-FR" dirty="0" smtClean="0"/>
              <a:t>)</a:t>
            </a:r>
          </a:p>
          <a:p>
            <a:r>
              <a:rPr lang="fr-FR" dirty="0" smtClean="0"/>
              <a:t>Intérêt </a:t>
            </a:r>
            <a:r>
              <a:rPr lang="fr-FR" dirty="0"/>
              <a:t>des nouveaux </a:t>
            </a:r>
            <a:r>
              <a:rPr lang="fr-FR" dirty="0" smtClean="0"/>
              <a:t>antipsychotiques</a:t>
            </a:r>
          </a:p>
          <a:p>
            <a:r>
              <a:rPr lang="fr-FR" dirty="0" smtClean="0"/>
              <a:t>Amélioration </a:t>
            </a:r>
            <a:r>
              <a:rPr lang="fr-FR" dirty="0"/>
              <a:t>des symptômes psychotiques positifs et </a:t>
            </a:r>
            <a:r>
              <a:rPr lang="fr-FR" dirty="0" smtClean="0"/>
              <a:t>négatifs</a:t>
            </a:r>
          </a:p>
          <a:p>
            <a:r>
              <a:rPr lang="fr-FR" dirty="0" smtClean="0"/>
              <a:t>Préservation </a:t>
            </a:r>
            <a:r>
              <a:rPr lang="fr-FR" dirty="0"/>
              <a:t>de la plupart des fonctions </a:t>
            </a:r>
            <a:r>
              <a:rPr lang="fr-FR" dirty="0" smtClean="0"/>
              <a:t>cognitives</a:t>
            </a:r>
          </a:p>
          <a:p>
            <a:r>
              <a:rPr lang="fr-FR" dirty="0" smtClean="0"/>
              <a:t>Réduction </a:t>
            </a:r>
            <a:r>
              <a:rPr lang="fr-FR" dirty="0"/>
              <a:t>du risque d’effets secondaires psychiques et neurologiques </a:t>
            </a:r>
            <a:r>
              <a:rPr lang="fr-FR" dirty="0" smtClean="0"/>
              <a:t>+++</a:t>
            </a:r>
          </a:p>
          <a:p>
            <a:r>
              <a:rPr lang="fr-FR" dirty="0" smtClean="0"/>
              <a:t>Plus </a:t>
            </a:r>
            <a:r>
              <a:rPr lang="fr-FR" dirty="0"/>
              <a:t>récemment, de nouveaux neuroleptiques sont apparus. Dérivés </a:t>
            </a:r>
            <a:r>
              <a:rPr lang="fr-FR" dirty="0" err="1"/>
              <a:t>indoliques</a:t>
            </a:r>
            <a:r>
              <a:rPr lang="fr-FR" dirty="0"/>
              <a:t> : </a:t>
            </a:r>
            <a:r>
              <a:rPr lang="fr-FR" dirty="0" err="1" smtClean="0"/>
              <a:t>ziprasidone</a:t>
            </a:r>
            <a:r>
              <a:rPr lang="fr-FR" dirty="0" smtClean="0"/>
              <a:t> ZELDOX.</a:t>
            </a:r>
            <a:endParaRPr lang="fr-FR" dirty="0"/>
          </a:p>
          <a:p>
            <a:r>
              <a:rPr lang="fr-FR" dirty="0" smtClean="0"/>
              <a:t>Un mot sur le </a:t>
            </a:r>
            <a:r>
              <a:rPr lang="fr-FR" dirty="0" err="1" smtClean="0"/>
              <a:t>leponex</a:t>
            </a:r>
            <a:r>
              <a:rPr lang="fr-FR" dirty="0" smtClean="0"/>
              <a:t>  (</a:t>
            </a:r>
            <a:r>
              <a:rPr lang="fr-FR" dirty="0" err="1" smtClean="0"/>
              <a:t>clozapine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24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Définition, préambule :</a:t>
            </a:r>
            <a:br>
              <a:rPr lang="fr-FR" dirty="0" smtClean="0"/>
            </a:br>
            <a:r>
              <a:rPr lang="fr-FR" dirty="0" smtClean="0"/>
              <a:t>le ressenti, le contexte, le droit d’être en colère……….une partie hélas de l’humanité.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759" y="2266421"/>
            <a:ext cx="5818909" cy="39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traiter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Principes d’utilisation des antipsychotiques chez le sujet </a:t>
            </a:r>
            <a:r>
              <a:rPr lang="fr-FR" dirty="0" smtClean="0"/>
              <a:t>âgé :</a:t>
            </a:r>
          </a:p>
          <a:p>
            <a:r>
              <a:rPr lang="fr-FR" dirty="0" smtClean="0"/>
              <a:t>Le </a:t>
            </a:r>
            <a:r>
              <a:rPr lang="fr-FR" dirty="0"/>
              <a:t>choix de la </a:t>
            </a:r>
            <a:r>
              <a:rPr lang="fr-FR" dirty="0" smtClean="0"/>
              <a:t>molécule</a:t>
            </a:r>
          </a:p>
          <a:p>
            <a:r>
              <a:rPr lang="fr-FR" dirty="0" smtClean="0"/>
              <a:t> </a:t>
            </a:r>
            <a:r>
              <a:rPr lang="fr-FR" dirty="0"/>
              <a:t>Caractéristiques individuelles </a:t>
            </a:r>
            <a:r>
              <a:rPr lang="fr-FR" dirty="0" smtClean="0"/>
              <a:t>du patient</a:t>
            </a:r>
          </a:p>
          <a:p>
            <a:r>
              <a:rPr lang="fr-FR" dirty="0" smtClean="0"/>
              <a:t> </a:t>
            </a:r>
            <a:r>
              <a:rPr lang="fr-FR" dirty="0"/>
              <a:t>Effets secondaires* sédation, hypotension, </a:t>
            </a:r>
            <a:r>
              <a:rPr lang="fr-FR" dirty="0" err="1"/>
              <a:t>anticholinergie</a:t>
            </a:r>
            <a:r>
              <a:rPr lang="fr-FR" dirty="0"/>
              <a:t> </a:t>
            </a:r>
            <a:r>
              <a:rPr lang="fr-FR" dirty="0" smtClean="0"/>
              <a:t>+++</a:t>
            </a:r>
          </a:p>
          <a:p>
            <a:r>
              <a:rPr lang="fr-FR" dirty="0" smtClean="0"/>
              <a:t>Le </a:t>
            </a:r>
            <a:r>
              <a:rPr lang="fr-FR" dirty="0"/>
              <a:t>choix des doses- Faible dose initiale et augmentation posologique </a:t>
            </a:r>
            <a:r>
              <a:rPr lang="fr-FR" dirty="0" smtClean="0"/>
              <a:t>progressive</a:t>
            </a:r>
            <a:endParaRPr lang="fr-FR" dirty="0"/>
          </a:p>
          <a:p>
            <a:r>
              <a:rPr lang="fr-FR" dirty="0" err="1" smtClean="0"/>
              <a:t>Ré-évaluations</a:t>
            </a:r>
            <a:r>
              <a:rPr lang="fr-FR" dirty="0" smtClean="0"/>
              <a:t> périodiques</a:t>
            </a:r>
          </a:p>
          <a:p>
            <a:r>
              <a:rPr lang="fr-FR" dirty="0" smtClean="0"/>
              <a:t>Pas </a:t>
            </a:r>
            <a:r>
              <a:rPr lang="fr-FR" dirty="0"/>
              <a:t>de prolongation thérapeutique </a:t>
            </a:r>
            <a:r>
              <a:rPr lang="fr-FR" dirty="0" smtClean="0"/>
              <a:t>inutile</a:t>
            </a:r>
          </a:p>
          <a:p>
            <a:r>
              <a:rPr lang="fr-FR" dirty="0" smtClean="0"/>
              <a:t>Mettre un traitement que l’on connaît bien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8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986445"/>
          </a:xfrm>
        </p:spPr>
        <p:txBody>
          <a:bodyPr/>
          <a:lstStyle/>
          <a:p>
            <a:r>
              <a:rPr lang="fr-FR" dirty="0" smtClean="0"/>
              <a:t>Comment traiter?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053243"/>
            <a:ext cx="8596668" cy="428936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Traiter </a:t>
            </a:r>
            <a:r>
              <a:rPr lang="fr-FR" dirty="0"/>
              <a:t>sans tarder </a:t>
            </a:r>
            <a:r>
              <a:rPr lang="fr-FR" dirty="0" smtClean="0"/>
              <a:t>pour </a:t>
            </a:r>
            <a:r>
              <a:rPr lang="fr-FR" dirty="0"/>
              <a:t>éviter l’engrenage de l’agressivité et du </a:t>
            </a:r>
            <a:r>
              <a:rPr lang="fr-FR" dirty="0" smtClean="0"/>
              <a:t>rejet</a:t>
            </a:r>
          </a:p>
          <a:p>
            <a:r>
              <a:rPr lang="fr-FR" dirty="0" smtClean="0"/>
              <a:t> </a:t>
            </a:r>
            <a:r>
              <a:rPr lang="fr-FR" dirty="0"/>
              <a:t>limiter les répercussions du trouble du </a:t>
            </a:r>
            <a:r>
              <a:rPr lang="fr-FR" dirty="0" smtClean="0"/>
              <a:t>comportement</a:t>
            </a:r>
          </a:p>
          <a:p>
            <a:r>
              <a:rPr lang="fr-FR" dirty="0" smtClean="0"/>
              <a:t>engager </a:t>
            </a:r>
            <a:r>
              <a:rPr lang="fr-FR" dirty="0"/>
              <a:t>rapidement la recherche </a:t>
            </a:r>
            <a:r>
              <a:rPr lang="fr-FR" dirty="0" smtClean="0"/>
              <a:t>diagnostique</a:t>
            </a:r>
          </a:p>
          <a:p>
            <a:r>
              <a:rPr lang="fr-FR" dirty="0" smtClean="0"/>
              <a:t>Se </a:t>
            </a:r>
            <a:r>
              <a:rPr lang="fr-FR" dirty="0"/>
              <a:t>méfier de la </a:t>
            </a:r>
            <a:r>
              <a:rPr lang="fr-FR" dirty="0" smtClean="0"/>
              <a:t>sédation</a:t>
            </a:r>
          </a:p>
          <a:p>
            <a:r>
              <a:rPr lang="fr-FR" dirty="0" smtClean="0"/>
              <a:t> </a:t>
            </a:r>
            <a:r>
              <a:rPr lang="fr-FR" dirty="0"/>
              <a:t>ne pas aggraver un état </a:t>
            </a:r>
            <a:r>
              <a:rPr lang="fr-FR" dirty="0" smtClean="0"/>
              <a:t>confusionnel</a:t>
            </a:r>
          </a:p>
          <a:p>
            <a:r>
              <a:rPr lang="fr-FR" dirty="0" smtClean="0"/>
              <a:t> </a:t>
            </a:r>
            <a:r>
              <a:rPr lang="fr-FR" dirty="0"/>
              <a:t>ne pas surajouter un effet </a:t>
            </a:r>
            <a:r>
              <a:rPr lang="fr-FR" dirty="0" smtClean="0"/>
              <a:t>iatrogène</a:t>
            </a:r>
          </a:p>
          <a:p>
            <a:r>
              <a:rPr lang="fr-FR" dirty="0" smtClean="0"/>
              <a:t> </a:t>
            </a:r>
            <a:r>
              <a:rPr lang="fr-FR" dirty="0"/>
              <a:t>ne pas fausser </a:t>
            </a:r>
            <a:r>
              <a:rPr lang="fr-FR" dirty="0" smtClean="0"/>
              <a:t>l’évaluation</a:t>
            </a:r>
          </a:p>
          <a:p>
            <a:r>
              <a:rPr lang="fr-FR" dirty="0" smtClean="0"/>
              <a:t> </a:t>
            </a:r>
            <a:r>
              <a:rPr lang="fr-FR" dirty="0"/>
              <a:t>ne pas contribuer à la perte </a:t>
            </a:r>
            <a:r>
              <a:rPr lang="fr-FR" dirty="0" smtClean="0"/>
              <a:t>d’autonomie</a:t>
            </a:r>
          </a:p>
          <a:p>
            <a:r>
              <a:rPr lang="fr-FR" dirty="0" smtClean="0"/>
              <a:t>Prescrire </a:t>
            </a:r>
            <a:r>
              <a:rPr lang="fr-FR" dirty="0"/>
              <a:t>après évaluation complète du patient :prise en compte de l’état somatique et des traitements en </a:t>
            </a:r>
            <a:r>
              <a:rPr lang="fr-FR" dirty="0" smtClean="0"/>
              <a:t>cours</a:t>
            </a:r>
          </a:p>
          <a:p>
            <a:r>
              <a:rPr lang="fr-FR" dirty="0" smtClean="0"/>
              <a:t>Éviter </a:t>
            </a:r>
            <a:r>
              <a:rPr lang="fr-FR" dirty="0"/>
              <a:t>les traitements pouvant aggraver le déclin cognitif (</a:t>
            </a:r>
            <a:r>
              <a:rPr lang="fr-FR" dirty="0" err="1"/>
              <a:t>anti-cholinergiques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Toujours Bénéfice/  risque et réévaluation précoce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2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Penser parfois aux </a:t>
            </a:r>
            <a:r>
              <a:rPr lang="fr-FR" dirty="0" err="1" smtClean="0"/>
              <a:t>anti-dépresseurs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une dépression hostile?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94" y="1995055"/>
            <a:ext cx="4318822" cy="4862945"/>
          </a:xfrm>
        </p:spPr>
      </p:pic>
    </p:spTree>
    <p:extLst>
      <p:ext uri="{BB962C8B-B14F-4D97-AF65-F5344CB8AC3E}">
        <p14:creationId xmlns:p14="http://schemas.microsoft.com/office/powerpoint/2010/main" val="33614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Moyens non médicamenteux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011680"/>
            <a:ext cx="8596668" cy="4029682"/>
          </a:xfrm>
        </p:spPr>
        <p:txBody>
          <a:bodyPr/>
          <a:lstStyle/>
          <a:p>
            <a:r>
              <a:rPr lang="fr-FR" dirty="0"/>
              <a:t>Les autres moyens visant à la prise en </a:t>
            </a:r>
            <a:r>
              <a:rPr lang="fr-FR" dirty="0" smtClean="0"/>
              <a:t>charge</a:t>
            </a:r>
          </a:p>
          <a:p>
            <a:r>
              <a:rPr lang="fr-FR" dirty="0" smtClean="0"/>
              <a:t>- </a:t>
            </a:r>
            <a:r>
              <a:rPr lang="fr-FR" dirty="0"/>
              <a:t>traitement d’une éventuelle affection </a:t>
            </a:r>
            <a:r>
              <a:rPr lang="fr-FR" dirty="0" smtClean="0"/>
              <a:t>causale</a:t>
            </a:r>
          </a:p>
          <a:p>
            <a:r>
              <a:rPr lang="fr-FR" dirty="0" smtClean="0"/>
              <a:t>- </a:t>
            </a:r>
            <a:r>
              <a:rPr lang="fr-FR" dirty="0"/>
              <a:t>soutien psychologique apporté au </a:t>
            </a:r>
            <a:r>
              <a:rPr lang="fr-FR" dirty="0" smtClean="0"/>
              <a:t>patient</a:t>
            </a:r>
          </a:p>
          <a:p>
            <a:r>
              <a:rPr lang="fr-FR" dirty="0" smtClean="0"/>
              <a:t>-Travail sur un projet de vie personnalisé – contractualisation-</a:t>
            </a:r>
          </a:p>
          <a:p>
            <a:r>
              <a:rPr lang="fr-FR" dirty="0" smtClean="0"/>
              <a:t>- </a:t>
            </a:r>
            <a:r>
              <a:rPr lang="fr-FR" dirty="0"/>
              <a:t>action sur </a:t>
            </a:r>
            <a:r>
              <a:rPr lang="fr-FR" dirty="0" smtClean="0"/>
              <a:t>l’environnement traitement </a:t>
            </a:r>
            <a:r>
              <a:rPr lang="fr-FR" dirty="0"/>
              <a:t>de facteur déclenchant ou </a:t>
            </a:r>
            <a:r>
              <a:rPr lang="fr-FR" dirty="0" smtClean="0"/>
              <a:t>responsable information </a:t>
            </a:r>
            <a:r>
              <a:rPr lang="fr-FR" dirty="0"/>
              <a:t>de </a:t>
            </a:r>
            <a:r>
              <a:rPr lang="fr-FR" dirty="0" smtClean="0"/>
              <a:t>l’entourage</a:t>
            </a:r>
          </a:p>
          <a:p>
            <a:r>
              <a:rPr lang="fr-FR" dirty="0" smtClean="0"/>
              <a:t>- </a:t>
            </a:r>
            <a:r>
              <a:rPr lang="fr-FR" dirty="0"/>
              <a:t>mise en place de mesures </a:t>
            </a:r>
            <a:r>
              <a:rPr lang="fr-FR" dirty="0" smtClean="0"/>
              <a:t>d’assistances, visites, plan d’aide….. </a:t>
            </a:r>
          </a:p>
          <a:p>
            <a:r>
              <a:rPr lang="fr-FR" dirty="0" smtClean="0"/>
              <a:t>-Pour </a:t>
            </a:r>
            <a:r>
              <a:rPr lang="fr-FR" dirty="0"/>
              <a:t>aider la personne âgée (réassurance</a:t>
            </a:r>
            <a:r>
              <a:rPr lang="fr-FR" dirty="0" smtClean="0"/>
              <a:t>)</a:t>
            </a:r>
          </a:p>
          <a:p>
            <a:r>
              <a:rPr lang="fr-FR" dirty="0" smtClean="0"/>
              <a:t>-Pour </a:t>
            </a:r>
            <a:r>
              <a:rPr lang="fr-FR" dirty="0"/>
              <a:t>soulager l’entourage (soutien</a:t>
            </a:r>
            <a:r>
              <a:rPr lang="fr-FR" dirty="0" smtClean="0"/>
              <a:t>) penser aux aidants et à leurs souffrances</a:t>
            </a:r>
          </a:p>
          <a:p>
            <a:r>
              <a:rPr lang="fr-FR" dirty="0" smtClean="0"/>
              <a:t>Souvent la clef du problème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96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20982"/>
            <a:ext cx="8596668" cy="4705003"/>
          </a:xfrm>
        </p:spPr>
        <p:txBody>
          <a:bodyPr>
            <a:normAutofit/>
          </a:bodyPr>
          <a:lstStyle/>
          <a:p>
            <a:r>
              <a:rPr lang="fr-FR" dirty="0" smtClean="0"/>
              <a:t>Intervenir précocement</a:t>
            </a:r>
          </a:p>
          <a:p>
            <a:r>
              <a:rPr lang="fr-FR" dirty="0" smtClean="0"/>
              <a:t>Éloigner </a:t>
            </a:r>
            <a:r>
              <a:rPr lang="fr-FR" dirty="0"/>
              <a:t>le patient des facteurs </a:t>
            </a:r>
            <a:r>
              <a:rPr lang="fr-FR" dirty="0" smtClean="0"/>
              <a:t>déclenchant</a:t>
            </a:r>
          </a:p>
          <a:p>
            <a:r>
              <a:rPr lang="fr-FR" dirty="0" smtClean="0"/>
              <a:t>Avoir </a:t>
            </a:r>
            <a:r>
              <a:rPr lang="fr-FR" dirty="0"/>
              <a:t>une voix et un discours </a:t>
            </a:r>
            <a:r>
              <a:rPr lang="fr-FR" dirty="0" smtClean="0"/>
              <a:t>rassurant</a:t>
            </a:r>
          </a:p>
          <a:p>
            <a:r>
              <a:rPr lang="fr-FR" dirty="0" smtClean="0"/>
              <a:t>Approcher </a:t>
            </a:r>
            <a:r>
              <a:rPr lang="fr-FR" dirty="0"/>
              <a:t>lentement et </a:t>
            </a:r>
            <a:r>
              <a:rPr lang="fr-FR" dirty="0" smtClean="0"/>
              <a:t>calmement</a:t>
            </a:r>
          </a:p>
          <a:p>
            <a:r>
              <a:rPr lang="fr-FR" dirty="0" smtClean="0"/>
              <a:t>Gérer </a:t>
            </a:r>
            <a:r>
              <a:rPr lang="fr-FR" dirty="0"/>
              <a:t>judicieusement la relation </a:t>
            </a:r>
            <a:r>
              <a:rPr lang="fr-FR" dirty="0" smtClean="0"/>
              <a:t>tactile et Positions </a:t>
            </a:r>
            <a:r>
              <a:rPr lang="fr-FR" dirty="0"/>
              <a:t>non </a:t>
            </a:r>
            <a:r>
              <a:rPr lang="fr-FR" dirty="0" smtClean="0"/>
              <a:t>terrorisantes</a:t>
            </a:r>
          </a:p>
          <a:p>
            <a:r>
              <a:rPr lang="fr-FR" dirty="0" smtClean="0"/>
              <a:t>Dénouer </a:t>
            </a:r>
            <a:r>
              <a:rPr lang="fr-FR" dirty="0"/>
              <a:t>la </a:t>
            </a:r>
            <a:r>
              <a:rPr lang="fr-FR" dirty="0" smtClean="0"/>
              <a:t>crise </a:t>
            </a:r>
          </a:p>
          <a:p>
            <a:r>
              <a:rPr lang="fr-FR" dirty="0" smtClean="0"/>
              <a:t>Réorienter </a:t>
            </a:r>
            <a:r>
              <a:rPr lang="fr-FR" dirty="0"/>
              <a:t>les intérêts du </a:t>
            </a:r>
            <a:r>
              <a:rPr lang="fr-FR" dirty="0" smtClean="0"/>
              <a:t>sujet</a:t>
            </a:r>
          </a:p>
          <a:p>
            <a:r>
              <a:rPr lang="fr-FR" dirty="0" smtClean="0"/>
              <a:t>Instaurer </a:t>
            </a:r>
            <a:r>
              <a:rPr lang="fr-FR" dirty="0"/>
              <a:t>un environnement </a:t>
            </a:r>
            <a:r>
              <a:rPr lang="fr-FR" dirty="0" smtClean="0"/>
              <a:t>calme</a:t>
            </a:r>
          </a:p>
          <a:p>
            <a:r>
              <a:rPr lang="fr-FR" dirty="0" smtClean="0"/>
              <a:t>Éviter </a:t>
            </a:r>
            <a:r>
              <a:rPr lang="fr-FR" dirty="0"/>
              <a:t>les contentions </a:t>
            </a:r>
            <a:r>
              <a:rPr lang="fr-FR" dirty="0" smtClean="0"/>
              <a:t>physiques</a:t>
            </a:r>
          </a:p>
          <a:p>
            <a:r>
              <a:rPr lang="fr-FR" dirty="0" smtClean="0"/>
              <a:t>Demander </a:t>
            </a:r>
            <a:r>
              <a:rPr lang="fr-FR" dirty="0"/>
              <a:t>de l’aide en cas de </a:t>
            </a:r>
            <a:r>
              <a:rPr lang="fr-FR" dirty="0" smtClean="0"/>
              <a:t>danger</a:t>
            </a:r>
            <a:r>
              <a:rPr lang="fr-FR" dirty="0"/>
              <a:t> </a:t>
            </a:r>
            <a:endParaRPr lang="fr-FR" dirty="0" smtClean="0"/>
          </a:p>
          <a:p>
            <a:r>
              <a:rPr lang="fr-FR" dirty="0" smtClean="0"/>
              <a:t>Parfois hospitalisation sous contrainte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4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</a:t>
            </a:r>
            <a:r>
              <a:rPr lang="fr-FR" smtClean="0"/>
              <a:t>vous remercie…………….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02" y="1316609"/>
            <a:ext cx="5519651" cy="5094461"/>
          </a:xfrm>
        </p:spPr>
      </p:pic>
    </p:spTree>
    <p:extLst>
      <p:ext uri="{BB962C8B-B14F-4D97-AF65-F5344CB8AC3E}">
        <p14:creationId xmlns:p14="http://schemas.microsoft.com/office/powerpoint/2010/main" val="31073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états d’agitation et d’agressivité font partie des situations à haut risque de rupture avec le milieu de vie habituel.</a:t>
            </a:r>
          </a:p>
          <a:p>
            <a:r>
              <a:rPr lang="fr-FR" dirty="0"/>
              <a:t>Il s ’agit de fréquentes qui font encourir à la personne âgée un risque d’exclusion et de perte d’autonomie.</a:t>
            </a:r>
          </a:p>
          <a:p>
            <a:r>
              <a:rPr lang="fr-FR" dirty="0"/>
              <a:t>Le diagnostic précoce peut être difficile :le médecin est tributaire de l’alerte donnée par l’entourage</a:t>
            </a:r>
          </a:p>
          <a:p>
            <a:r>
              <a:rPr lang="fr-FR" dirty="0"/>
              <a:t>le trouble peut être longtemps dissimulé</a:t>
            </a:r>
          </a:p>
          <a:p>
            <a:r>
              <a:rPr lang="fr-FR" dirty="0"/>
              <a:t>Intérêt d’une approche préventive :détection de l’anxiété, de  l’inquiétude,  d’une crise  suicidaire …?</a:t>
            </a:r>
          </a:p>
          <a:p>
            <a:r>
              <a:rPr lang="fr-FR" dirty="0"/>
              <a:t>Le médecin doit avoir une approche globale somatique – psychologique – interpersonnelle et contextuelle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états d’agitation et d’agressivité peuvent être liés </a:t>
            </a:r>
            <a:r>
              <a:rPr lang="fr-FR" dirty="0" smtClean="0"/>
              <a:t>à </a:t>
            </a:r>
            <a:r>
              <a:rPr lang="fr-FR" dirty="0"/>
              <a:t>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57084"/>
          </a:xfrm>
        </p:spPr>
        <p:txBody>
          <a:bodyPr>
            <a:normAutofit/>
          </a:bodyPr>
          <a:lstStyle/>
          <a:p>
            <a:r>
              <a:rPr lang="fr-FR" dirty="0" smtClean="0"/>
              <a:t>* </a:t>
            </a:r>
            <a:r>
              <a:rPr lang="fr-FR" dirty="0"/>
              <a:t>Une affection </a:t>
            </a:r>
            <a:r>
              <a:rPr lang="fr-FR" dirty="0" smtClean="0"/>
              <a:t>organique</a:t>
            </a:r>
          </a:p>
          <a:p>
            <a:r>
              <a:rPr lang="fr-FR" dirty="0" smtClean="0"/>
              <a:t>* </a:t>
            </a:r>
            <a:r>
              <a:rPr lang="fr-FR" dirty="0"/>
              <a:t>Une cause </a:t>
            </a:r>
            <a:r>
              <a:rPr lang="fr-FR" dirty="0" smtClean="0"/>
              <a:t>iatrogène</a:t>
            </a:r>
          </a:p>
          <a:p>
            <a:r>
              <a:rPr lang="fr-FR" dirty="0" smtClean="0"/>
              <a:t>* </a:t>
            </a:r>
            <a:r>
              <a:rPr lang="fr-FR" dirty="0"/>
              <a:t>Une modification de </a:t>
            </a:r>
            <a:r>
              <a:rPr lang="fr-FR" dirty="0" smtClean="0"/>
              <a:t>l’environnement</a:t>
            </a:r>
          </a:p>
          <a:p>
            <a:r>
              <a:rPr lang="fr-FR" dirty="0"/>
              <a:t>*</a:t>
            </a:r>
            <a:r>
              <a:rPr lang="fr-FR" dirty="0" smtClean="0"/>
              <a:t> </a:t>
            </a:r>
            <a:r>
              <a:rPr lang="fr-FR" dirty="0"/>
              <a:t>Une situation nouvelle à laquelle la personne âgée est incapable de </a:t>
            </a:r>
            <a:r>
              <a:rPr lang="fr-FR" dirty="0" smtClean="0"/>
              <a:t>s’adapter</a:t>
            </a:r>
          </a:p>
          <a:p>
            <a:r>
              <a:rPr lang="fr-FR" dirty="0" smtClean="0"/>
              <a:t>* </a:t>
            </a:r>
            <a:r>
              <a:rPr lang="fr-FR" dirty="0"/>
              <a:t>Une difficulté de communication inhérente au processus </a:t>
            </a:r>
            <a:r>
              <a:rPr lang="fr-FR" dirty="0" smtClean="0"/>
              <a:t>démentiel</a:t>
            </a:r>
          </a:p>
          <a:p>
            <a:r>
              <a:rPr lang="fr-FR" dirty="0" smtClean="0"/>
              <a:t>* </a:t>
            </a:r>
            <a:r>
              <a:rPr lang="fr-FR" dirty="0"/>
              <a:t>Une affection psychiatrique (mélancolie délirante, délire etc.…)Ils peuvent être dissimulés par l’entourage (« secret de famille »)Ils sont souvent fluctuants dans la journée …et peuvent passer inaperçus lors d‘une consultation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9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150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états d’agitation et d’agressivité du sujet </a:t>
            </a:r>
            <a:r>
              <a:rPr lang="fr-FR" b="1" dirty="0" smtClean="0"/>
              <a:t>âgé        </a:t>
            </a:r>
            <a:r>
              <a:rPr lang="fr-FR" dirty="0"/>
              <a:t>Les symptômes à rechercher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2916"/>
            <a:ext cx="8596668" cy="534508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Modification </a:t>
            </a:r>
            <a:r>
              <a:rPr lang="fr-FR" dirty="0"/>
              <a:t>du comportement </a:t>
            </a:r>
            <a:r>
              <a:rPr lang="fr-FR" dirty="0" smtClean="0"/>
              <a:t>verbal</a:t>
            </a:r>
          </a:p>
          <a:p>
            <a:r>
              <a:rPr lang="fr-FR" dirty="0" smtClean="0"/>
              <a:t>Agitation physique Agressivité verbale </a:t>
            </a:r>
          </a:p>
          <a:p>
            <a:r>
              <a:rPr lang="fr-FR" dirty="0" smtClean="0"/>
              <a:t>Se </a:t>
            </a:r>
            <a:r>
              <a:rPr lang="fr-FR" dirty="0"/>
              <a:t>plaint sans </a:t>
            </a:r>
            <a:r>
              <a:rPr lang="fr-FR" dirty="0" smtClean="0"/>
              <a:t>cesse Répète </a:t>
            </a:r>
            <a:r>
              <a:rPr lang="fr-FR" dirty="0"/>
              <a:t>les mêmes questions ou les mêmes </a:t>
            </a:r>
            <a:r>
              <a:rPr lang="fr-FR" dirty="0" smtClean="0"/>
              <a:t>phrases</a:t>
            </a:r>
          </a:p>
          <a:p>
            <a:r>
              <a:rPr lang="fr-FR" dirty="0" smtClean="0"/>
              <a:t>Émet </a:t>
            </a:r>
            <a:r>
              <a:rPr lang="fr-FR" dirty="0"/>
              <a:t>des bruits </a:t>
            </a:r>
            <a:r>
              <a:rPr lang="fr-FR" dirty="0" smtClean="0"/>
              <a:t>bizarres</a:t>
            </a:r>
          </a:p>
          <a:p>
            <a:r>
              <a:rPr lang="fr-FR" dirty="0" smtClean="0"/>
              <a:t>Fait </a:t>
            </a:r>
            <a:r>
              <a:rPr lang="fr-FR" dirty="0"/>
              <a:t>des avances sexuelles </a:t>
            </a:r>
            <a:r>
              <a:rPr lang="fr-FR" dirty="0" smtClean="0"/>
              <a:t>verbales</a:t>
            </a:r>
          </a:p>
          <a:p>
            <a:r>
              <a:rPr lang="fr-FR" dirty="0" smtClean="0"/>
              <a:t>Déchire </a:t>
            </a:r>
            <a:r>
              <a:rPr lang="fr-FR" dirty="0"/>
              <a:t>des vêtements ou détruit des </a:t>
            </a:r>
            <a:r>
              <a:rPr lang="fr-FR" dirty="0" smtClean="0"/>
              <a:t>objets</a:t>
            </a:r>
          </a:p>
          <a:p>
            <a:r>
              <a:rPr lang="fr-FR" dirty="0" smtClean="0"/>
              <a:t>Dérobe</a:t>
            </a:r>
            <a:r>
              <a:rPr lang="fr-FR" dirty="0"/>
              <a:t>, cache ou amasse des </a:t>
            </a:r>
            <a:r>
              <a:rPr lang="fr-FR" dirty="0" smtClean="0"/>
              <a:t>objets</a:t>
            </a:r>
          </a:p>
          <a:p>
            <a:r>
              <a:rPr lang="fr-FR" dirty="0" smtClean="0"/>
              <a:t>Manipule </a:t>
            </a:r>
            <a:r>
              <a:rPr lang="fr-FR" dirty="0"/>
              <a:t>sans but des </a:t>
            </a:r>
            <a:r>
              <a:rPr lang="fr-FR" dirty="0" smtClean="0"/>
              <a:t>objets</a:t>
            </a:r>
          </a:p>
          <a:p>
            <a:r>
              <a:rPr lang="fr-FR" dirty="0" smtClean="0"/>
              <a:t>Avale </a:t>
            </a:r>
            <a:r>
              <a:rPr lang="fr-FR" dirty="0"/>
              <a:t>des produits non </a:t>
            </a:r>
            <a:r>
              <a:rPr lang="fr-FR" dirty="0" smtClean="0"/>
              <a:t>comestibles</a:t>
            </a:r>
          </a:p>
          <a:p>
            <a:r>
              <a:rPr lang="fr-FR" dirty="0" smtClean="0"/>
              <a:t>Attire </a:t>
            </a:r>
            <a:r>
              <a:rPr lang="fr-FR" dirty="0"/>
              <a:t>constamment </a:t>
            </a:r>
            <a:r>
              <a:rPr lang="fr-FR" dirty="0" smtClean="0"/>
              <a:t>l’attention</a:t>
            </a:r>
          </a:p>
          <a:p>
            <a:r>
              <a:rPr lang="fr-FR" dirty="0" smtClean="0"/>
              <a:t>Attrape </a:t>
            </a:r>
            <a:r>
              <a:rPr lang="fr-FR" dirty="0"/>
              <a:t>sans cesse les gens ou les </a:t>
            </a:r>
            <a:r>
              <a:rPr lang="fr-FR" dirty="0" smtClean="0"/>
              <a:t>objets</a:t>
            </a:r>
          </a:p>
          <a:p>
            <a:r>
              <a:rPr lang="fr-FR" dirty="0" smtClean="0"/>
              <a:t>Se </a:t>
            </a:r>
            <a:r>
              <a:rPr lang="fr-FR" dirty="0"/>
              <a:t>déshabille et se </a:t>
            </a:r>
            <a:r>
              <a:rPr lang="fr-FR" dirty="0" smtClean="0"/>
              <a:t>rhabille</a:t>
            </a:r>
          </a:p>
          <a:p>
            <a:r>
              <a:rPr lang="fr-FR" dirty="0" smtClean="0"/>
              <a:t>Bouge </a:t>
            </a:r>
            <a:r>
              <a:rPr lang="fr-FR" dirty="0"/>
              <a:t>sans </a:t>
            </a:r>
            <a:r>
              <a:rPr lang="fr-FR" dirty="0" smtClean="0"/>
              <a:t>cesse Déambule</a:t>
            </a:r>
          </a:p>
          <a:p>
            <a:r>
              <a:rPr lang="fr-FR" dirty="0" smtClean="0"/>
              <a:t>Essaie </a:t>
            </a:r>
            <a:r>
              <a:rPr lang="fr-FR" dirty="0"/>
              <a:t>d’aller </a:t>
            </a:r>
            <a:r>
              <a:rPr lang="fr-FR" dirty="0" smtClean="0"/>
              <a:t>ailleurs</a:t>
            </a:r>
          </a:p>
          <a:p>
            <a:r>
              <a:rPr lang="fr-FR" dirty="0" smtClean="0"/>
              <a:t>Fait </a:t>
            </a:r>
            <a:r>
              <a:rPr lang="fr-FR" dirty="0"/>
              <a:t>des avances </a:t>
            </a:r>
            <a:r>
              <a:rPr lang="fr-FR" dirty="0" smtClean="0"/>
              <a:t>sexuelles</a:t>
            </a:r>
          </a:p>
          <a:p>
            <a:r>
              <a:rPr lang="fr-FR" dirty="0" smtClean="0"/>
              <a:t>Jure ; Est opposant</a:t>
            </a:r>
          </a:p>
          <a:p>
            <a:r>
              <a:rPr lang="fr-FR" dirty="0" smtClean="0"/>
              <a:t>Pousse </a:t>
            </a:r>
            <a:r>
              <a:rPr lang="fr-FR" dirty="0"/>
              <a:t>des </a:t>
            </a:r>
            <a:r>
              <a:rPr lang="fr-FR" dirty="0" smtClean="0"/>
              <a:t>cris ;Donne </a:t>
            </a:r>
            <a:r>
              <a:rPr lang="fr-FR" dirty="0"/>
              <a:t>des </a:t>
            </a:r>
            <a:r>
              <a:rPr lang="fr-FR" dirty="0" smtClean="0"/>
              <a:t>coups ;Bouscule;Mord ;Crache;Donne </a:t>
            </a:r>
            <a:r>
              <a:rPr lang="fr-FR" dirty="0"/>
              <a:t>des coups de </a:t>
            </a:r>
            <a:r>
              <a:rPr lang="fr-FR" dirty="0" smtClean="0"/>
              <a:t>pied;Griffe;Se </a:t>
            </a:r>
            <a:r>
              <a:rPr lang="fr-FR" dirty="0"/>
              <a:t>blesseBlesse les </a:t>
            </a:r>
            <a:r>
              <a:rPr lang="fr-FR" dirty="0" smtClean="0"/>
              <a:t>autres;Tombe volontairement;Lance </a:t>
            </a:r>
            <a:r>
              <a:rPr lang="fr-FR" dirty="0"/>
              <a:t>des </a:t>
            </a:r>
            <a:r>
              <a:rPr lang="fr-FR" dirty="0" smtClean="0"/>
              <a:t>objets…………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8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situations à envisager 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87731"/>
            <a:ext cx="8596668" cy="4453631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Événements </a:t>
            </a:r>
            <a:r>
              <a:rPr lang="fr-FR" dirty="0"/>
              <a:t>récents avec trouble de </a:t>
            </a:r>
            <a:r>
              <a:rPr lang="fr-FR" dirty="0" smtClean="0"/>
              <a:t>l’adaptation </a:t>
            </a:r>
          </a:p>
          <a:p>
            <a:r>
              <a:rPr lang="fr-FR" dirty="0" smtClean="0"/>
              <a:t>retraite </a:t>
            </a:r>
          </a:p>
          <a:p>
            <a:r>
              <a:rPr lang="fr-FR" dirty="0" smtClean="0"/>
              <a:t>changement </a:t>
            </a:r>
            <a:r>
              <a:rPr lang="fr-FR" dirty="0"/>
              <a:t>de lieu de </a:t>
            </a:r>
            <a:r>
              <a:rPr lang="fr-FR" dirty="0" smtClean="0"/>
              <a:t>vie</a:t>
            </a:r>
          </a:p>
          <a:p>
            <a:r>
              <a:rPr lang="fr-FR" dirty="0" smtClean="0"/>
              <a:t>conflit familial </a:t>
            </a:r>
          </a:p>
          <a:p>
            <a:r>
              <a:rPr lang="fr-FR" dirty="0" smtClean="0"/>
              <a:t>déménagement </a:t>
            </a:r>
            <a:r>
              <a:rPr lang="fr-FR" dirty="0"/>
              <a:t>des </a:t>
            </a:r>
            <a:r>
              <a:rPr lang="fr-FR" dirty="0" smtClean="0"/>
              <a:t>proches</a:t>
            </a:r>
          </a:p>
          <a:p>
            <a:r>
              <a:rPr lang="fr-FR" dirty="0" smtClean="0"/>
              <a:t>vacances </a:t>
            </a:r>
            <a:r>
              <a:rPr lang="fr-FR" dirty="0"/>
              <a:t>des </a:t>
            </a:r>
            <a:r>
              <a:rPr lang="fr-FR" dirty="0" smtClean="0"/>
              <a:t>proches </a:t>
            </a:r>
          </a:p>
          <a:p>
            <a:r>
              <a:rPr lang="fr-FR" dirty="0" smtClean="0"/>
              <a:t>décès </a:t>
            </a:r>
            <a:r>
              <a:rPr lang="fr-FR" dirty="0"/>
              <a:t>du conjoint ou d’un </a:t>
            </a:r>
            <a:r>
              <a:rPr lang="fr-FR" dirty="0" smtClean="0"/>
              <a:t>ami décès </a:t>
            </a:r>
            <a:r>
              <a:rPr lang="fr-FR" dirty="0"/>
              <a:t>d’un animal </a:t>
            </a:r>
            <a:r>
              <a:rPr lang="fr-FR" dirty="0" smtClean="0"/>
              <a:t>familier</a:t>
            </a:r>
          </a:p>
          <a:p>
            <a:r>
              <a:rPr lang="fr-FR" dirty="0" smtClean="0"/>
              <a:t>hospitalisation</a:t>
            </a:r>
          </a:p>
          <a:p>
            <a:r>
              <a:rPr lang="fr-FR" dirty="0" smtClean="0"/>
              <a:t>maltraitance tout </a:t>
            </a:r>
            <a:r>
              <a:rPr lang="fr-FR" dirty="0"/>
              <a:t>événement imprévu et/ou survenue </a:t>
            </a:r>
            <a:r>
              <a:rPr lang="fr-FR" dirty="0" smtClean="0"/>
              <a:t>brutale </a:t>
            </a:r>
          </a:p>
          <a:p>
            <a:r>
              <a:rPr lang="fr-FR" dirty="0" smtClean="0"/>
              <a:t>Problème </a:t>
            </a:r>
            <a:r>
              <a:rPr lang="fr-FR" dirty="0"/>
              <a:t>somatiques </a:t>
            </a:r>
            <a:r>
              <a:rPr lang="fr-FR" dirty="0" smtClean="0"/>
              <a:t>récents anesthésie </a:t>
            </a:r>
            <a:r>
              <a:rPr lang="fr-FR" dirty="0"/>
              <a:t>générale ou </a:t>
            </a:r>
            <a:r>
              <a:rPr lang="fr-FR" dirty="0" smtClean="0"/>
              <a:t>réanimation affections douloureuses les </a:t>
            </a:r>
            <a:r>
              <a:rPr lang="fr-FR" dirty="0"/>
              <a:t>désordres nutritionnels et </a:t>
            </a:r>
            <a:r>
              <a:rPr lang="fr-FR" dirty="0" smtClean="0"/>
              <a:t>métaboliques traumatisme crânien atteintes sensorielles toute </a:t>
            </a:r>
            <a:r>
              <a:rPr lang="fr-FR" dirty="0"/>
              <a:t>maladie </a:t>
            </a:r>
            <a:r>
              <a:rPr lang="fr-FR" dirty="0" smtClean="0"/>
              <a:t>intercurrente affections </a:t>
            </a:r>
            <a:r>
              <a:rPr lang="fr-FR" dirty="0"/>
              <a:t>accompagnées d’ un handicap </a:t>
            </a:r>
            <a:r>
              <a:rPr lang="fr-FR" dirty="0" smtClean="0"/>
              <a:t>moteur</a:t>
            </a:r>
          </a:p>
          <a:p>
            <a:r>
              <a:rPr lang="fr-FR" dirty="0" smtClean="0"/>
              <a:t> Problèmes psychiatriques douleur </a:t>
            </a:r>
            <a:r>
              <a:rPr lang="fr-FR" dirty="0"/>
              <a:t>morale (risque suicidaire)décompensation anxieuse </a:t>
            </a:r>
            <a:r>
              <a:rPr lang="fr-FR" dirty="0" smtClean="0"/>
              <a:t>sévère délire état </a:t>
            </a:r>
            <a:r>
              <a:rPr lang="fr-FR" dirty="0"/>
              <a:t>démentiel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6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premier contact ; l’entretien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premier contact est en général difficile </a:t>
            </a:r>
            <a:r>
              <a:rPr lang="fr-FR" dirty="0" smtClean="0"/>
              <a:t>:</a:t>
            </a:r>
          </a:p>
          <a:p>
            <a:r>
              <a:rPr lang="fr-FR" dirty="0" smtClean="0"/>
              <a:t>- </a:t>
            </a:r>
            <a:r>
              <a:rPr lang="fr-FR" dirty="0"/>
              <a:t>contexte de crise- patient âgé n’ayant pas conscience de ses </a:t>
            </a:r>
            <a:r>
              <a:rPr lang="fr-FR" dirty="0" smtClean="0"/>
              <a:t>troubles</a:t>
            </a:r>
          </a:p>
          <a:p>
            <a:r>
              <a:rPr lang="fr-FR" dirty="0" smtClean="0"/>
              <a:t>- </a:t>
            </a:r>
            <a:r>
              <a:rPr lang="fr-FR" dirty="0"/>
              <a:t>entourage épuisé (dépassement de toute tolérance</a:t>
            </a:r>
            <a:r>
              <a:rPr lang="fr-FR" dirty="0" smtClean="0"/>
              <a:t>) burn out ;  24/24h </a:t>
            </a:r>
          </a:p>
          <a:p>
            <a:r>
              <a:rPr lang="fr-FR" dirty="0" smtClean="0"/>
              <a:t>Établir </a:t>
            </a:r>
            <a:r>
              <a:rPr lang="fr-FR" dirty="0"/>
              <a:t>une relation de confiance avec- la personne âgée- son </a:t>
            </a:r>
            <a:r>
              <a:rPr lang="fr-FR" dirty="0" smtClean="0"/>
              <a:t>entourage</a:t>
            </a:r>
          </a:p>
          <a:p>
            <a:r>
              <a:rPr lang="fr-FR" dirty="0" smtClean="0"/>
              <a:t>S’entretenir </a:t>
            </a:r>
            <a:r>
              <a:rPr lang="fr-FR" dirty="0"/>
              <a:t>avec la famille et </a:t>
            </a:r>
            <a:r>
              <a:rPr lang="fr-FR" dirty="0" smtClean="0"/>
              <a:t>l’entourage</a:t>
            </a:r>
          </a:p>
          <a:p>
            <a:r>
              <a:rPr lang="fr-FR" dirty="0" smtClean="0"/>
              <a:t>Chercher </a:t>
            </a:r>
            <a:r>
              <a:rPr lang="fr-FR" dirty="0"/>
              <a:t>la cause de l’état d’agitation et </a:t>
            </a:r>
            <a:r>
              <a:rPr lang="fr-FR" dirty="0" smtClean="0"/>
              <a:t>d’agressivité</a:t>
            </a:r>
          </a:p>
          <a:p>
            <a:r>
              <a:rPr lang="fr-FR" dirty="0" smtClean="0"/>
              <a:t>Apprécier </a:t>
            </a:r>
            <a:r>
              <a:rPr lang="fr-FR" dirty="0"/>
              <a:t>l’urgence* En fonction du retentissement- déshydratation- chutes avec traumatismes- rejet, voire maltraitance familiale* En fonction de l’étiologie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6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L’examen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39469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S’entretenir </a:t>
            </a:r>
            <a:r>
              <a:rPr lang="fr-FR" dirty="0"/>
              <a:t>avec la famille et </a:t>
            </a:r>
            <a:r>
              <a:rPr lang="fr-FR" dirty="0" smtClean="0"/>
              <a:t>l’entourage et intervenants </a:t>
            </a:r>
            <a:r>
              <a:rPr lang="fr-FR" dirty="0"/>
              <a:t>au domicile : </a:t>
            </a:r>
            <a:endParaRPr lang="fr-FR" dirty="0" smtClean="0"/>
          </a:p>
          <a:p>
            <a:r>
              <a:rPr lang="fr-FR" dirty="0" smtClean="0"/>
              <a:t>infirmière </a:t>
            </a:r>
            <a:r>
              <a:rPr lang="fr-FR" dirty="0"/>
              <a:t>– aide ménagère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Créer </a:t>
            </a:r>
            <a:r>
              <a:rPr lang="fr-FR" dirty="0"/>
              <a:t>un climat </a:t>
            </a:r>
            <a:r>
              <a:rPr lang="fr-FR" dirty="0" smtClean="0"/>
              <a:t>sécurisant</a:t>
            </a:r>
          </a:p>
          <a:p>
            <a:r>
              <a:rPr lang="fr-FR" dirty="0" smtClean="0"/>
              <a:t>Maîtriser </a:t>
            </a:r>
            <a:r>
              <a:rPr lang="fr-FR" dirty="0"/>
              <a:t>ses propres réactionsDédramatiser la </a:t>
            </a:r>
            <a:r>
              <a:rPr lang="fr-FR" dirty="0" smtClean="0"/>
              <a:t>situation</a:t>
            </a:r>
          </a:p>
          <a:p>
            <a:r>
              <a:rPr lang="fr-FR" dirty="0" smtClean="0"/>
              <a:t>Désamorcer </a:t>
            </a:r>
            <a:r>
              <a:rPr lang="fr-FR" dirty="0"/>
              <a:t>les réactions défavorables (rejet – agressivité</a:t>
            </a:r>
            <a:r>
              <a:rPr lang="fr-FR" dirty="0" smtClean="0"/>
              <a:t>)</a:t>
            </a:r>
          </a:p>
          <a:p>
            <a:r>
              <a:rPr lang="fr-FR" dirty="0" smtClean="0"/>
              <a:t>Recueillir </a:t>
            </a:r>
            <a:r>
              <a:rPr lang="fr-FR" dirty="0"/>
              <a:t>des informations :- existence d’antécédents- existence d’épisodes </a:t>
            </a:r>
            <a:r>
              <a:rPr lang="fr-FR" dirty="0" smtClean="0"/>
              <a:t>analogues</a:t>
            </a:r>
          </a:p>
          <a:p>
            <a:r>
              <a:rPr lang="fr-FR" dirty="0" smtClean="0"/>
              <a:t>- </a:t>
            </a:r>
            <a:r>
              <a:rPr lang="fr-FR" dirty="0"/>
              <a:t>traitements en cours- intoxication possible (alcool – comprimés)- existence de maladie </a:t>
            </a:r>
            <a:r>
              <a:rPr lang="fr-FR" dirty="0" smtClean="0"/>
              <a:t>somatique-</a:t>
            </a:r>
          </a:p>
          <a:p>
            <a:r>
              <a:rPr lang="fr-FR" dirty="0" smtClean="0"/>
              <a:t> </a:t>
            </a:r>
            <a:r>
              <a:rPr lang="fr-FR" dirty="0"/>
              <a:t>changements récents du contexte de </a:t>
            </a:r>
            <a:r>
              <a:rPr lang="fr-FR" dirty="0" smtClean="0"/>
              <a:t>vie et Analyser </a:t>
            </a:r>
            <a:r>
              <a:rPr lang="fr-FR" dirty="0"/>
              <a:t>le trouble :Mode de survenue – intensité – modalité d’évolution – fréquence – </a:t>
            </a:r>
            <a:r>
              <a:rPr lang="fr-FR" dirty="0" smtClean="0"/>
              <a:t>répercussion.</a:t>
            </a:r>
          </a:p>
          <a:p>
            <a:r>
              <a:rPr lang="fr-FR" dirty="0" smtClean="0"/>
              <a:t>Examiner </a:t>
            </a:r>
            <a:r>
              <a:rPr lang="fr-FR" dirty="0"/>
              <a:t>la personne âgée en dehors de la présence de </a:t>
            </a:r>
            <a:r>
              <a:rPr lang="fr-FR" dirty="0" smtClean="0"/>
              <a:t>l’entourage</a:t>
            </a:r>
          </a:p>
          <a:p>
            <a:r>
              <a:rPr lang="fr-FR" dirty="0" smtClean="0"/>
              <a:t>Observer </a:t>
            </a:r>
            <a:r>
              <a:rPr lang="fr-FR" dirty="0"/>
              <a:t>le comportement de la personne </a:t>
            </a:r>
            <a:r>
              <a:rPr lang="fr-FR" dirty="0" smtClean="0"/>
              <a:t>âgée et Écouter </a:t>
            </a:r>
            <a:r>
              <a:rPr lang="fr-FR" dirty="0"/>
              <a:t>attentivement la personne âgée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7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38349"/>
            <a:ext cx="8596668" cy="4879571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Recherche de </a:t>
            </a:r>
            <a:r>
              <a:rPr lang="fr-FR" dirty="0" smtClean="0"/>
              <a:t>diagnostic au </a:t>
            </a:r>
            <a:r>
              <a:rPr lang="fr-FR" dirty="0"/>
              <a:t>plan médical </a:t>
            </a:r>
            <a:r>
              <a:rPr lang="fr-FR" dirty="0" smtClean="0"/>
              <a:t>:</a:t>
            </a:r>
          </a:p>
          <a:p>
            <a:r>
              <a:rPr lang="fr-FR" dirty="0" smtClean="0"/>
              <a:t>- </a:t>
            </a:r>
            <a:r>
              <a:rPr lang="fr-FR" dirty="0"/>
              <a:t>existe-t-il un syndrome confusionnel ? (étiologie</a:t>
            </a:r>
            <a:r>
              <a:rPr lang="fr-FR" dirty="0" smtClean="0"/>
              <a:t>)</a:t>
            </a:r>
          </a:p>
          <a:p>
            <a:r>
              <a:rPr lang="fr-FR" dirty="0" smtClean="0"/>
              <a:t>- </a:t>
            </a:r>
            <a:r>
              <a:rPr lang="fr-FR" dirty="0"/>
              <a:t>un facteur iatrogène est-il présent</a:t>
            </a:r>
            <a:r>
              <a:rPr lang="fr-FR" dirty="0" smtClean="0"/>
              <a:t>?</a:t>
            </a:r>
          </a:p>
          <a:p>
            <a:r>
              <a:rPr lang="fr-FR" dirty="0" smtClean="0"/>
              <a:t>- </a:t>
            </a:r>
            <a:r>
              <a:rPr lang="fr-FR" dirty="0"/>
              <a:t>l’agitation est-elle due à des douleurs </a:t>
            </a:r>
            <a:r>
              <a:rPr lang="fr-FR" dirty="0" smtClean="0"/>
              <a:t>?</a:t>
            </a:r>
          </a:p>
          <a:p>
            <a:r>
              <a:rPr lang="fr-FR" dirty="0" smtClean="0"/>
              <a:t>Les </a:t>
            </a:r>
            <a:r>
              <a:rPr lang="fr-FR" dirty="0"/>
              <a:t>situations les plus fréquentes</a:t>
            </a:r>
            <a:r>
              <a:rPr lang="fr-FR" dirty="0" smtClean="0"/>
              <a:t>:</a:t>
            </a:r>
          </a:p>
          <a:p>
            <a:r>
              <a:rPr lang="fr-FR" dirty="0" smtClean="0"/>
              <a:t>- </a:t>
            </a:r>
            <a:r>
              <a:rPr lang="fr-FR" dirty="0"/>
              <a:t>accidents </a:t>
            </a:r>
            <a:r>
              <a:rPr lang="fr-FR" dirty="0" smtClean="0"/>
              <a:t>médicamenteux</a:t>
            </a:r>
          </a:p>
          <a:p>
            <a:r>
              <a:rPr lang="fr-FR" dirty="0" smtClean="0"/>
              <a:t>- </a:t>
            </a:r>
            <a:r>
              <a:rPr lang="fr-FR" dirty="0"/>
              <a:t>intoxication- </a:t>
            </a:r>
            <a:r>
              <a:rPr lang="fr-FR" dirty="0" smtClean="0"/>
              <a:t>infection-douleurs parfois difficile à exprimer-  </a:t>
            </a:r>
          </a:p>
          <a:p>
            <a:r>
              <a:rPr lang="fr-FR" dirty="0" smtClean="0"/>
              <a:t>- déshydratation</a:t>
            </a:r>
          </a:p>
          <a:p>
            <a:r>
              <a:rPr lang="fr-FR" dirty="0" smtClean="0"/>
              <a:t>- </a:t>
            </a:r>
            <a:r>
              <a:rPr lang="fr-FR" dirty="0"/>
              <a:t>rétention aiguë </a:t>
            </a:r>
            <a:r>
              <a:rPr lang="fr-FR" dirty="0" smtClean="0"/>
              <a:t>d’urine</a:t>
            </a:r>
          </a:p>
          <a:p>
            <a:r>
              <a:rPr lang="fr-FR" dirty="0" smtClean="0"/>
              <a:t>- </a:t>
            </a:r>
            <a:r>
              <a:rPr lang="fr-FR" dirty="0"/>
              <a:t>pathologie </a:t>
            </a:r>
            <a:r>
              <a:rPr lang="fr-FR" dirty="0" smtClean="0"/>
              <a:t>cérébrale</a:t>
            </a:r>
          </a:p>
          <a:p>
            <a:r>
              <a:rPr lang="fr-FR" dirty="0" smtClean="0"/>
              <a:t> -sur </a:t>
            </a:r>
            <a:r>
              <a:rPr lang="fr-FR" dirty="0"/>
              <a:t>plan psychiatrique :- existe-t-il : un trouble anxieux ?un trouble de l’humeur ?un trouble psychotique ?S’agit-il d’une complication de la démence ?les facteurs environnementaux et </a:t>
            </a:r>
            <a:r>
              <a:rPr lang="fr-FR" dirty="0" smtClean="0"/>
              <a:t>relationnels.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3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</TotalTime>
  <Words>1131</Words>
  <Application>Microsoft Office PowerPoint</Application>
  <PresentationFormat>Grand écran</PresentationFormat>
  <Paragraphs>168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Facette</vt:lpstr>
      <vt:lpstr>Présentation PowerPoint</vt:lpstr>
      <vt:lpstr>Définition, préambule : le ressenti, le contexte, le droit d’être en colère……….une partie hélas de l’humanité.</vt:lpstr>
      <vt:lpstr>introduction</vt:lpstr>
      <vt:lpstr>Les états d’agitation et d’agressivité peuvent être liés à : </vt:lpstr>
      <vt:lpstr>Les états d’agitation et d’agressivité du sujet âgé        Les symptômes à rechercher  </vt:lpstr>
      <vt:lpstr>Les situations à envisager : </vt:lpstr>
      <vt:lpstr>Le premier contact ; l’entretien</vt:lpstr>
      <vt:lpstr>L’examen</vt:lpstr>
      <vt:lpstr>diagnostic</vt:lpstr>
      <vt:lpstr>Les échelles</vt:lpstr>
      <vt:lpstr>Présentation PowerPoint</vt:lpstr>
      <vt:lpstr>Présentation PowerPoint</vt:lpstr>
      <vt:lpstr>Présentation PowerPoint</vt:lpstr>
      <vt:lpstr>Présentation PowerPoint</vt:lpstr>
      <vt:lpstr>Une enquête</vt:lpstr>
      <vt:lpstr>Une enquête</vt:lpstr>
      <vt:lpstr>Les traitements proposés</vt:lpstr>
      <vt:lpstr>Conséquences pharmacologiques du vieillissement</vt:lpstr>
      <vt:lpstr>Comment traiter?</vt:lpstr>
      <vt:lpstr>Comment traiter</vt:lpstr>
      <vt:lpstr>Comment traiter?</vt:lpstr>
      <vt:lpstr>Penser parfois aux anti-dépresseurs une dépression hostile?</vt:lpstr>
      <vt:lpstr>Moyens non médicamenteux </vt:lpstr>
      <vt:lpstr>stratégies</vt:lpstr>
      <vt:lpstr>Je vous remercie…………….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WIART Hervé</dc:creator>
  <cp:lastModifiedBy>CMGB</cp:lastModifiedBy>
  <cp:revision>22</cp:revision>
  <dcterms:created xsi:type="dcterms:W3CDTF">2023-01-02T12:48:09Z</dcterms:created>
  <dcterms:modified xsi:type="dcterms:W3CDTF">2023-12-20T16:29:20Z</dcterms:modified>
</cp:coreProperties>
</file>