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</p:sldMasterIdLst>
  <p:notesMasterIdLst>
    <p:notesMasterId r:id="rId2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F484F-7155-4C17-BDE1-5A630CED9860}" type="datetimeFigureOut">
              <a:rPr lang="fr-FR" smtClean="0"/>
              <a:t>09/04/2014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6665A-72A3-4C1C-ADCF-D079B304D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1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5040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5179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5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50000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23773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0361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755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558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8308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4966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5740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29171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6054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59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1794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8463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9836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BC224D-21EF-48AF-A438-EC450ADDF8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18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DD9350-5474-4D14-8C32-4DFF4CFEAC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2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2455D7-92BD-4D28-A5C7-B265559A3D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51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2814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50430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752668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1500" y="1373188"/>
            <a:ext cx="532553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0234" y="1373188"/>
            <a:ext cx="5325533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3292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26419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705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63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90354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77FD2A-1DC2-46A5-8F96-2FF958B4BA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47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48280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9571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16434" y="381000"/>
            <a:ext cx="2713567" cy="59055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7941733" cy="59055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54980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61D957-4298-4F72-BF0B-6B59504CE0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106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92ED04-289F-450C-9E5C-A76AB6404A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53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601C8C-CB86-4070-BE15-18C5FF88CB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50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7033" y="1600200"/>
            <a:ext cx="5327651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7885" y="1600200"/>
            <a:ext cx="5327649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DDC3BB-93BF-40DA-AD2E-588A8098A9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0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3D5085-C07D-4442-BA93-DE19651451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77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4AE55E-9EDD-400F-A4B4-00BEF3EF0E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281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D15899-9410-49DF-888C-09DF357124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5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8F3B0C-0FAB-463F-A795-00CD8C2FC0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4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5D48DE-D355-4D36-958A-22DBFAB0F0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550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5231A7-0D0B-4088-987A-DA35E568D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4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8546A4-C2C4-4252-97A2-4D260D9EDF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735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9851" y="6350"/>
            <a:ext cx="2715683" cy="61102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6350"/>
            <a:ext cx="7943851" cy="61102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4A3477-0835-474E-B687-2D4E2F3809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258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1" y="6351"/>
            <a:ext cx="10858500" cy="14335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8F0EAE-5F52-4620-9429-659E9A6D33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494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EF0CB4D7-92C2-4480-9CBE-307A5BE74B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538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E0305AA8-8111-4E68-A45E-A4988D00CE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61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28FC011A-2E3F-4268-848F-37A694BACF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93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7033" y="1600200"/>
            <a:ext cx="5327651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7885" y="1600200"/>
            <a:ext cx="5327649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73467E5C-DE4A-4B58-986E-31E4270ED2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088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B34D51C7-F32D-4A9F-BCCB-0956E819A2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63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61E001-C557-4E5C-9B26-8E8DE0EF49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6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70AF1466-9C24-4B4E-9361-5DEAFB7FCC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16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9041649D-338A-4AB5-851C-F9BA30708C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07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FA7E2DB8-3EDF-4859-BE8C-4D8D9778FE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01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4242F7EB-5BA9-4B88-88CB-1FB8C5FD92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259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716BFC37-1F29-4C81-9810-41B057DB1E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77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9851" y="6350"/>
            <a:ext cx="2715683" cy="61102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6350"/>
            <a:ext cx="7943851" cy="61102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6349A352-000A-4EE7-BE5B-18F09108D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66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126D481F-B13C-41C9-8B60-E8102ED87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991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D6D5B1C0-B470-4F74-B8F4-DC4B47B81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712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A5CC39E0-C1CC-4127-89B1-E01895174F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94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7033" y="1600200"/>
            <a:ext cx="5327651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7885" y="1600200"/>
            <a:ext cx="5327649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653391AC-6041-42B3-AA07-0144CB9865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49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272D3E-771B-483D-BE3C-C9268A9412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91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D2B83E57-BCD5-4AEC-BC80-876E1CF4C0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7243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207927F1-9ECB-4D09-B951-39A5DBA697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976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7EE83CF7-7DBA-4F07-A343-B5E493A744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12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09B6C494-0204-4BB6-8ABB-0068BE3159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92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B8EDD73F-232C-41F1-8741-807ECD0FD6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452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82F0E499-86E5-4E60-9E33-933C865302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310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9851" y="6350"/>
            <a:ext cx="2715683" cy="61102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6350"/>
            <a:ext cx="7943851" cy="61102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cs typeface="Arial Unicode MS" charset="0"/>
              </a:defRPr>
            </a:lvl1pPr>
          </a:lstStyle>
          <a:p>
            <a:pPr>
              <a:defRPr/>
            </a:pPr>
            <a:fld id="{3084A89D-E33D-466D-9640-812C9BDB84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7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1ECF1E-8C99-4140-BA0F-C1AF4F5579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1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3F5118-75B6-44BE-B97B-5C58ACA9A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13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2971B4-B357-4DA0-9E22-50EB3407EA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9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4BA9E0-CEB8-4BCE-A718-4B991CF18F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6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0FDAE-BEAD-4F3A-A2DD-EDE7A2226B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81000"/>
            <a:ext cx="10795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94" tIns="89298" rIns="178594" bIns="89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373188"/>
            <a:ext cx="10854267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505" tIns="112250" rIns="224505" bIns="112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1453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+mj-lt"/>
          <a:ea typeface="+mj-ea"/>
          <a:cs typeface="+mj-cs"/>
        </a:defRPr>
      </a:lvl1pPr>
      <a:lvl2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2pPr>
      <a:lvl3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3pPr>
      <a:lvl4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4pPr>
      <a:lvl5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5pPr>
      <a:lvl6pPr marL="4572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6pPr>
      <a:lvl7pPr marL="9144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7pPr>
      <a:lvl8pPr marL="13716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8pPr>
      <a:lvl9pPr marL="18288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9pPr>
    </p:titleStyle>
    <p:bodyStyle>
      <a:lvl1pPr marL="357188" indent="-357188" algn="l" defTabSz="2244725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n"/>
        <a:defRPr sz="2600">
          <a:solidFill>
            <a:srgbClr val="333399"/>
          </a:solidFill>
          <a:latin typeface="+mn-lt"/>
          <a:ea typeface="+mn-ea"/>
          <a:cs typeface="+mn-cs"/>
        </a:defRPr>
      </a:lvl1pPr>
      <a:lvl2pPr marL="958850" indent="-363538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90000"/>
        <a:buFont typeface="Wingdings" pitchFamily="2" charset="2"/>
        <a:buChar char="l"/>
        <a:defRPr sz="2200">
          <a:solidFill>
            <a:srgbClr val="333399"/>
          </a:solidFill>
          <a:latin typeface="+mn-lt"/>
        </a:defRPr>
      </a:lvl2pPr>
      <a:lvl3pPr marL="1524000" indent="-279400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rgbClr val="333399"/>
          </a:solidFill>
          <a:latin typeface="+mn-lt"/>
        </a:defRPr>
      </a:lvl3pPr>
      <a:lvl4pPr marL="3929063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4pPr>
      <a:lvl5pPr marL="50498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5pPr>
      <a:lvl6pPr marL="55070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6pPr>
      <a:lvl7pPr marL="59642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7pPr>
      <a:lvl8pPr marL="64214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8pPr>
      <a:lvl9pPr marL="68786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351"/>
            <a:ext cx="10858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7034" y="1600200"/>
            <a:ext cx="108585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128000" y="6246813"/>
            <a:ext cx="35560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12801" y="6246813"/>
            <a:ext cx="7228417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79525"/>
            <a:ext cx="711200" cy="228600"/>
          </a:xfrm>
          <a:prstGeom prst="rect">
            <a:avLst/>
          </a:prstGeom>
          <a:solidFill>
            <a:srgbClr val="DD80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87400" y="1279525"/>
            <a:ext cx="11404600" cy="228600"/>
          </a:xfrm>
          <a:prstGeom prst="rect">
            <a:avLst/>
          </a:prstGeom>
          <a:solidFill>
            <a:srgbClr val="94B6D2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" y="1208088"/>
            <a:ext cx="698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F0537-B5FB-4005-AF7C-0CD6DB165C89}" type="slidenum">
              <a:rPr lang="fr-FR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351"/>
            <a:ext cx="10858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7034" y="1600200"/>
            <a:ext cx="108585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12801" y="6248401"/>
            <a:ext cx="7228417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" y="6248401"/>
            <a:ext cx="698500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775F55"/>
                </a:solidFill>
                <a:latin typeface="Times New Roman" pitchFamily="18" charset="0"/>
                <a:cs typeface="Arial Unicode M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5CC47C-C2A9-4898-B52C-673D815BD8F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9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279525"/>
            <a:ext cx="711200" cy="228600"/>
          </a:xfrm>
          <a:prstGeom prst="rect">
            <a:avLst/>
          </a:prstGeom>
          <a:solidFill>
            <a:srgbClr val="DD80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87400" y="1279525"/>
            <a:ext cx="11404600" cy="228600"/>
          </a:xfrm>
          <a:prstGeom prst="rect">
            <a:avLst/>
          </a:prstGeom>
          <a:solidFill>
            <a:srgbClr val="94B6D2"/>
          </a:solidFill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0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351"/>
            <a:ext cx="10858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536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7034" y="1600200"/>
            <a:ext cx="1085850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" y="1231900"/>
            <a:ext cx="6985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SzPct val="100000"/>
              <a:defRPr sz="1400" b="1">
                <a:solidFill>
                  <a:srgbClr val="FFFFFF"/>
                </a:solidFill>
                <a:latin typeface="Times New Roman" pitchFamily="18" charset="0"/>
                <a:cs typeface="Arial Unicode M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0269E-150B-4550-8909-B4D9428958A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12801" y="6248401"/>
            <a:ext cx="7228417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sz="18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4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Text Box 2"/>
          <p:cNvSpPr txBox="1">
            <a:spLocks noChangeArrowheads="1"/>
          </p:cNvSpPr>
          <p:nvPr/>
        </p:nvSpPr>
        <p:spPr bwMode="auto">
          <a:xfrm>
            <a:off x="2117726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74825" y="2587626"/>
            <a:ext cx="8610600" cy="2308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Si vous souhaitez le confirmer,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quel examen demandez-vous?</a:t>
            </a:r>
            <a:endParaRPr lang="fr-FR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0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ext Box 1"/>
          <p:cNvSpPr txBox="1">
            <a:spLocks noChangeArrowheads="1"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919289" y="1844675"/>
            <a:ext cx="8569325" cy="428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09563" indent="-309563"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fr-FR" sz="2800" b="1">
                <a:cs typeface="Arial" charset="0"/>
              </a:rPr>
              <a:t>HDM :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</a:t>
            </a:r>
            <a:r>
              <a:rPr lang="fr-FR" sz="2800" b="1">
                <a:solidFill>
                  <a:srgbClr val="DC2300"/>
                </a:solidFill>
                <a:cs typeface="Arial" charset="0"/>
              </a:rPr>
              <a:t>Encombrement chronique</a:t>
            </a:r>
            <a:r>
              <a:rPr lang="fr-FR" sz="2800" b="1">
                <a:cs typeface="Arial" charset="0"/>
              </a:rPr>
              <a:t> des VA avec épisodes de </a:t>
            </a:r>
            <a:r>
              <a:rPr lang="fr-FR" sz="2800" b="1">
                <a:solidFill>
                  <a:srgbClr val="DC2300"/>
                </a:solidFill>
                <a:cs typeface="Arial" charset="0"/>
              </a:rPr>
              <a:t>wheezing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 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</a:t>
            </a:r>
            <a:r>
              <a:rPr lang="fr-FR" sz="2800" b="1">
                <a:solidFill>
                  <a:srgbClr val="DC2300"/>
                </a:solidFill>
                <a:cs typeface="Arial" charset="0"/>
              </a:rPr>
              <a:t>Toux</a:t>
            </a:r>
            <a:r>
              <a:rPr lang="fr-FR" sz="2800" b="1">
                <a:cs typeface="Arial" charset="0"/>
              </a:rPr>
              <a:t> grasse parfois </a:t>
            </a:r>
            <a:r>
              <a:rPr lang="fr-FR" sz="2800" b="1" i="1">
                <a:cs typeface="Arial" charset="0"/>
              </a:rPr>
              <a:t>rauque</a:t>
            </a:r>
            <a:r>
              <a:rPr lang="fr-FR" sz="2800" b="1">
                <a:cs typeface="Arial" charset="0"/>
              </a:rPr>
              <a:t> majorée à l’effort et à l’énervement,présente depuis les premiers mois de vie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endParaRPr lang="fr-FR" sz="2800" b="1">
              <a:cs typeface="Arial" charset="0"/>
            </a:endParaRP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</a:t>
            </a:r>
            <a:r>
              <a:rPr lang="fr-FR" sz="2800" b="1">
                <a:solidFill>
                  <a:srgbClr val="DC2300"/>
                </a:solidFill>
                <a:cs typeface="Arial" charset="0"/>
              </a:rPr>
              <a:t>Bruit respiratoire</a:t>
            </a:r>
            <a:r>
              <a:rPr lang="fr-FR" sz="2800" b="1">
                <a:cs typeface="Arial" charset="0"/>
              </a:rPr>
              <a:t> aux 2 temps majoré aux pleurs et à l’énervement –ancien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Majoration automno-hivernale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endParaRPr lang="fr-FR" sz="2800" b="1">
              <a:cs typeface="Arial" charset="0"/>
            </a:endParaRP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</a:t>
            </a:r>
            <a:r>
              <a:rPr lang="fr-FR" sz="2800" b="1" u="sng">
                <a:cs typeface="Arial" charset="0"/>
              </a:rPr>
              <a:t>Ttment</a:t>
            </a:r>
            <a:r>
              <a:rPr lang="fr-FR" sz="2800" b="1">
                <a:cs typeface="Arial" charset="0"/>
              </a:rPr>
              <a:t>: CSI,kiné respiratoire : efficacité ??</a:t>
            </a:r>
          </a:p>
          <a:p>
            <a:pPr defTabSz="449263" fontAlgn="base">
              <a:lnSpc>
                <a:spcPct val="70000"/>
              </a:lnSpc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 </a:t>
            </a:r>
          </a:p>
        </p:txBody>
      </p:sp>
    </p:spTree>
    <p:extLst>
      <p:ext uri="{BB962C8B-B14F-4D97-AF65-F5344CB8AC3E}">
        <p14:creationId xmlns:p14="http://schemas.microsoft.com/office/powerpoint/2010/main" val="1704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ext Box 1"/>
          <p:cNvSpPr txBox="1">
            <a:spLocks noChangeArrowheads="1"/>
          </p:cNvSpPr>
          <p:nvPr/>
        </p:nvSpPr>
        <p:spPr bwMode="auto">
          <a:xfrm>
            <a:off x="2063751" y="228600"/>
            <a:ext cx="81391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81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09563" indent="-309563"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r>
              <a:rPr lang="fr-FR" sz="2800" b="1">
                <a:cs typeface="Arial" charset="0"/>
              </a:rPr>
              <a:t>Explorations réalisées avant la consultation: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endParaRPr lang="fr-FR" sz="2800" b="1">
              <a:cs typeface="Arial" charset="0"/>
            </a:endParaRP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Bilan immunitaire normal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Tests cutanés négatifs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 		- IgEs pneumallergènes négatifs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Test de la sueur normal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8623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ext Box 1"/>
          <p:cNvSpPr txBox="1">
            <a:spLocks noChangeArrowheads="1"/>
          </p:cNvSpPr>
          <p:nvPr/>
        </p:nvSpPr>
        <p:spPr bwMode="auto">
          <a:xfrm>
            <a:off x="2063751" y="360364"/>
            <a:ext cx="564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1" y="4764"/>
            <a:ext cx="8151813" cy="1438275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mtClean="0"/>
              <a:t> 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6776" y="1633539"/>
            <a:ext cx="8151813" cy="44354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indent="-336550" algn="ctr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latin typeface="Arial" charset="0"/>
              </a:rPr>
              <a:t>Quel(s) examen(s) complémentaire(s)</a:t>
            </a:r>
          </a:p>
          <a:p>
            <a:pPr indent="-336550" algn="ctr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latin typeface="Arial" charset="0"/>
              </a:rPr>
              <a:t> prescrivez-vous?</a:t>
            </a:r>
          </a:p>
        </p:txBody>
      </p:sp>
    </p:spTree>
    <p:extLst>
      <p:ext uri="{BB962C8B-B14F-4D97-AF65-F5344CB8AC3E}">
        <p14:creationId xmlns:p14="http://schemas.microsoft.com/office/powerpoint/2010/main" val="3495215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1" name="Picture 1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1839913" y="1133475"/>
            <a:ext cx="4946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7464426" y="1443039"/>
            <a:ext cx="25622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6816725" y="404814"/>
            <a:ext cx="3022600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6672263" y="379414"/>
            <a:ext cx="360045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90813" y="6061076"/>
            <a:ext cx="5783262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Quelle est votre interprétation ??</a:t>
            </a:r>
          </a:p>
        </p:txBody>
      </p:sp>
    </p:spTree>
    <p:extLst>
      <p:ext uri="{BB962C8B-B14F-4D97-AF65-F5344CB8AC3E}">
        <p14:creationId xmlns:p14="http://schemas.microsoft.com/office/powerpoint/2010/main" val="3991108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ext Box 1"/>
          <p:cNvSpPr txBox="1">
            <a:spLocks noChangeArrowheads="1"/>
          </p:cNvSpPr>
          <p:nvPr/>
        </p:nvSpPr>
        <p:spPr bwMode="auto">
          <a:xfrm>
            <a:off x="2063751" y="360364"/>
            <a:ext cx="564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-41275"/>
            <a:ext cx="8148638" cy="1528763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mtClean="0"/>
              <a:t> 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2175" y="1806576"/>
            <a:ext cx="8148638" cy="4614863"/>
          </a:xfrm>
        </p:spPr>
        <p:txBody>
          <a:bodyPr/>
          <a:lstStyle/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Quel diagnostic évoquez-vous?: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>
              <a:latin typeface="Arial" charset="0"/>
            </a:endParaRPr>
          </a:p>
          <a:p>
            <a:pPr marL="1485900" lvl="2" indent="-565150">
              <a:spcBef>
                <a:spcPts val="7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 asthme du nourrisson	</a:t>
            </a:r>
          </a:p>
          <a:p>
            <a:pPr marL="1485900" lvl="2" indent="-565150">
              <a:spcBef>
                <a:spcPts val="7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 reflux gastrooesophagien</a:t>
            </a:r>
          </a:p>
          <a:p>
            <a:pPr marL="1485900" lvl="2" indent="-565150">
              <a:spcBef>
                <a:spcPts val="7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une anomalie des arcs aortiques</a:t>
            </a:r>
          </a:p>
          <a:p>
            <a:pPr marL="1485900" lvl="2" indent="-565150">
              <a:spcBef>
                <a:spcPts val="7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une tumeur médiastinale</a:t>
            </a:r>
          </a:p>
          <a:p>
            <a:pPr marL="1485900" lvl="2" indent="-565150">
              <a:spcBef>
                <a:spcPts val="700"/>
              </a:spcBef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une cardiopathie</a:t>
            </a:r>
          </a:p>
        </p:txBody>
      </p:sp>
    </p:spTree>
    <p:extLst>
      <p:ext uri="{BB962C8B-B14F-4D97-AF65-F5344CB8AC3E}">
        <p14:creationId xmlns:p14="http://schemas.microsoft.com/office/powerpoint/2010/main" val="3504629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ext Box 1"/>
          <p:cNvSpPr txBox="1">
            <a:spLocks noChangeArrowheads="1"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81200" y="1916114"/>
            <a:ext cx="8229600" cy="4795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19088" indent="-309563"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>
                <a:cs typeface="Arial" charset="0"/>
              </a:rPr>
              <a:t>=&gt; on évoque un diagnostic différentiel devant 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400" b="1">
                <a:cs typeface="Arial" charset="0"/>
              </a:rPr>
              <a:t>		- l’echec du TT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400" b="1">
                <a:cs typeface="Arial" charset="0"/>
              </a:rPr>
              <a:t>		- les atypies  :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400" b="1">
                <a:cs typeface="Arial" charset="0"/>
              </a:rPr>
              <a:t>			</a:t>
            </a:r>
            <a:r>
              <a:rPr lang="fr-FR" sz="2800" b="1">
                <a:cs typeface="Arial" charset="0"/>
              </a:rPr>
              <a:t>stridor / cornage : bruit aux 2 temps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 	dysphagie aux solides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 	ATCD de malaise 			 		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800" b="1">
                <a:cs typeface="Arial" charset="0"/>
              </a:rPr>
              <a:t>		- et une </a:t>
            </a:r>
            <a:r>
              <a:rPr lang="fr-FR" sz="2400" b="1">
                <a:solidFill>
                  <a:srgbClr val="DC2300"/>
                </a:solidFill>
              </a:rPr>
              <a:t>ANOMALIE DES ARCS AORTIQUES</a:t>
            </a:r>
            <a:r>
              <a:rPr lang="fr-FR" sz="2400">
                <a:solidFill>
                  <a:srgbClr val="FFFFFF"/>
                </a:solidFill>
              </a:rPr>
              <a:t> 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2400">
                <a:solidFill>
                  <a:srgbClr val="FFFFFF"/>
                </a:solidFill>
              </a:rPr>
              <a:t>	</a:t>
            </a:r>
            <a:r>
              <a:rPr lang="fr-FR" sz="2800" b="1">
                <a:solidFill>
                  <a:srgbClr val="0000FF"/>
                </a:solidFill>
                <a:cs typeface="Arial" charset="0"/>
              </a:rPr>
              <a:t>Rx: déviation trachéale médiane, absence de visualisation du bouton aortique et de ligne aortique descendante</a:t>
            </a:r>
          </a:p>
        </p:txBody>
      </p:sp>
    </p:spTree>
    <p:extLst>
      <p:ext uri="{BB962C8B-B14F-4D97-AF65-F5344CB8AC3E}">
        <p14:creationId xmlns:p14="http://schemas.microsoft.com/office/powerpoint/2010/main" val="1162741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3863" y="1619251"/>
            <a:ext cx="66484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2063751" y="360363"/>
            <a:ext cx="57959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400" b="1">
                <a:solidFill>
                  <a:srgbClr val="775F55"/>
                </a:solidFill>
                <a:latin typeface="Arial" charset="0"/>
                <a:cs typeface="Arial" charset="0"/>
              </a:rPr>
              <a:t> </a:t>
            </a: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Schéma de CORONE</a:t>
            </a:r>
          </a:p>
        </p:txBody>
      </p:sp>
    </p:spTree>
    <p:extLst>
      <p:ext uri="{BB962C8B-B14F-4D97-AF65-F5344CB8AC3E}">
        <p14:creationId xmlns:p14="http://schemas.microsoft.com/office/powerpoint/2010/main" val="3194259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ext Box 1"/>
          <p:cNvSpPr txBox="1">
            <a:spLocks noChangeArrowheads="1"/>
          </p:cNvSpPr>
          <p:nvPr/>
        </p:nvSpPr>
        <p:spPr bwMode="auto">
          <a:xfrm>
            <a:off x="2136775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Double arc aortique</a:t>
            </a:r>
          </a:p>
        </p:txBody>
      </p:sp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2257425" y="15240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364" y="1979613"/>
            <a:ext cx="37798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990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ext Box 1"/>
          <p:cNvSpPr txBox="1">
            <a:spLocks noChangeArrowheads="1"/>
          </p:cNvSpPr>
          <p:nvPr/>
        </p:nvSpPr>
        <p:spPr bwMode="auto">
          <a:xfrm>
            <a:off x="2063751" y="360364"/>
            <a:ext cx="56435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1" y="-41275"/>
            <a:ext cx="8151813" cy="1528763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mtClean="0"/>
              <a:t> 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12951" y="1800225"/>
            <a:ext cx="8151813" cy="4618038"/>
          </a:xfrm>
        </p:spPr>
        <p:txBody>
          <a:bodyPr/>
          <a:lstStyle/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Quelles investigations envisagez-vous pour confirmer votre diagnostic? :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>
              <a:latin typeface="Arial" charset="0"/>
            </a:endParaRP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une échographie cardiaque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 transit oesogastroduodénal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une fibroscopie bronchique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 scanner thoracique	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- une IRM thoracique</a:t>
            </a:r>
          </a:p>
        </p:txBody>
      </p:sp>
    </p:spTree>
    <p:extLst>
      <p:ext uri="{BB962C8B-B14F-4D97-AF65-F5344CB8AC3E}">
        <p14:creationId xmlns:p14="http://schemas.microsoft.com/office/powerpoint/2010/main" val="84610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ext Box 1"/>
          <p:cNvSpPr txBox="1">
            <a:spLocks noChangeArrowheads="1"/>
          </p:cNvSpPr>
          <p:nvPr/>
        </p:nvSpPr>
        <p:spPr bwMode="auto">
          <a:xfrm>
            <a:off x="2133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854326" y="2439988"/>
            <a:ext cx="2443163" cy="2868612"/>
            <a:chOff x="838" y="1537"/>
            <a:chExt cx="1539" cy="1807"/>
          </a:xfrm>
        </p:grpSpPr>
        <p:pic>
          <p:nvPicPr>
            <p:cNvPr id="27853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" y="1537"/>
              <a:ext cx="1540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8533" name="Text Box 4"/>
            <p:cNvSpPr txBox="1">
              <a:spLocks noChangeArrowheads="1"/>
            </p:cNvSpPr>
            <p:nvPr/>
          </p:nvSpPr>
          <p:spPr bwMode="auto">
            <a:xfrm>
              <a:off x="838" y="1537"/>
              <a:ext cx="1540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69050" y="1589088"/>
            <a:ext cx="3886200" cy="457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19088" indent="-309563"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19088" algn="l"/>
                <a:tab pos="904875" algn="l"/>
                <a:tab pos="1819275" algn="l"/>
                <a:tab pos="2733675" algn="l"/>
                <a:tab pos="3648075" algn="l"/>
                <a:tab pos="4562475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5100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fr-FR" sz="3200" b="1">
                <a:cs typeface="Arial" charset="0"/>
              </a:rPr>
              <a:t> 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3200" b="1">
                <a:cs typeface="Arial" charset="0"/>
              </a:rPr>
              <a:t>		</a:t>
            </a:r>
            <a:r>
              <a:rPr lang="fr-FR" sz="3600" b="1">
                <a:solidFill>
                  <a:srgbClr val="DC2300"/>
                </a:solidFill>
                <a:cs typeface="Arial" charset="0"/>
              </a:rPr>
              <a:t>TOGD</a:t>
            </a:r>
            <a:r>
              <a:rPr lang="fr-FR" sz="3600" b="1">
                <a:cs typeface="Arial" charset="0"/>
              </a:rPr>
              <a:t> 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</a:t>
            </a:r>
            <a:r>
              <a:rPr lang="fr-FR" sz="3200" b="1">
                <a:cs typeface="Arial" charset="0"/>
              </a:rPr>
              <a:t> 	</a:t>
            </a:r>
            <a:r>
              <a:rPr lang="fr-FR" sz="2900" b="1">
                <a:cs typeface="Arial" charset="0"/>
              </a:rPr>
              <a:t>	</a:t>
            </a:r>
            <a:r>
              <a:rPr lang="fr-FR" sz="3200" b="1">
                <a:cs typeface="Arial" charset="0"/>
              </a:rPr>
              <a:t>empreinte du 	bord postéro 	latéral droit de 	l’œsophage :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r>
              <a:rPr lang="fr-FR" sz="3200" b="1">
                <a:cs typeface="Arial" charset="0"/>
              </a:rPr>
              <a:t>		</a:t>
            </a:r>
            <a:r>
              <a:rPr lang="fr-FR" sz="3200" b="1" i="1">
                <a:solidFill>
                  <a:srgbClr val="0000FF"/>
                </a:solidFill>
                <a:cs typeface="Arial" charset="0"/>
              </a:rPr>
              <a:t>EVOCATEUR</a:t>
            </a:r>
          </a:p>
          <a:p>
            <a:pPr defTabSz="449263" fontAlgn="base">
              <a:spcBef>
                <a:spcPts val="700"/>
              </a:spcBef>
              <a:spcAft>
                <a:spcPct val="0"/>
              </a:spcAft>
              <a:buSzPct val="60000"/>
              <a:defRPr/>
            </a:pPr>
            <a:endParaRPr lang="fr-FR" sz="32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5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Text Box 2"/>
          <p:cNvSpPr txBox="1">
            <a:spLocks noChangeArrowheads="1"/>
          </p:cNvSpPr>
          <p:nvPr/>
        </p:nvSpPr>
        <p:spPr bwMode="auto">
          <a:xfrm>
            <a:off x="2117726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33550" y="1341439"/>
            <a:ext cx="8934450" cy="434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Fibroscopie bronchique</a:t>
            </a:r>
            <a:r>
              <a:rPr lang="fr-FR" sz="4400" b="1" dirty="0">
                <a:solidFill>
                  <a:srgbClr val="FF0000"/>
                </a:solidFill>
                <a:latin typeface="Arial Unicode MS" pitchFamily="34" charset="-128"/>
              </a:rPr>
              <a:t> :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fr-FR" sz="2800" b="1" dirty="0">
                <a:solidFill>
                  <a:srgbClr val="3333CC"/>
                </a:solidFill>
                <a:latin typeface="Arial Unicode MS" pitchFamily="34" charset="-128"/>
              </a:rPr>
              <a:t>	dyskinésie </a:t>
            </a:r>
            <a:r>
              <a:rPr lang="fr-FR" sz="2800" b="1" dirty="0" err="1">
                <a:solidFill>
                  <a:srgbClr val="3333CC"/>
                </a:solidFill>
                <a:latin typeface="Arial Unicode MS" pitchFamily="34" charset="-128"/>
              </a:rPr>
              <a:t>trachéo</a:t>
            </a:r>
            <a:r>
              <a:rPr lang="fr-FR" sz="2800" b="1" dirty="0">
                <a:solidFill>
                  <a:srgbClr val="3333CC"/>
                </a:solidFill>
                <a:latin typeface="Arial Unicode MS" pitchFamily="34" charset="-128"/>
              </a:rPr>
              <a:t>-bronchique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fr-FR" sz="2800" b="1" dirty="0">
                <a:solidFill>
                  <a:srgbClr val="3333CC"/>
                </a:solidFill>
                <a:latin typeface="Arial Unicode MS" pitchFamily="34" charset="-128"/>
              </a:rPr>
              <a:t>	 </a:t>
            </a:r>
            <a:r>
              <a:rPr lang="fr-FR" sz="2800" b="1" dirty="0">
                <a:solidFill>
                  <a:srgbClr val="000000"/>
                </a:solidFill>
                <a:latin typeface="Arial Unicode MS" pitchFamily="34" charset="-128"/>
              </a:rPr>
              <a:t>(1/3 </a:t>
            </a:r>
            <a:r>
              <a:rPr lang="fr-FR" sz="2800" b="1" dirty="0" err="1">
                <a:solidFill>
                  <a:srgbClr val="000000"/>
                </a:solidFill>
                <a:latin typeface="Arial Unicode MS" pitchFamily="34" charset="-128"/>
              </a:rPr>
              <a:t>inf</a:t>
            </a:r>
            <a:r>
              <a:rPr lang="fr-FR" sz="2800" b="1" dirty="0">
                <a:solidFill>
                  <a:srgbClr val="000000"/>
                </a:solidFill>
                <a:latin typeface="Arial Unicode MS" pitchFamily="34" charset="-128"/>
              </a:rPr>
              <a:t> et 2 troncs souches)</a:t>
            </a:r>
            <a:r>
              <a:rPr lang="fr-FR" sz="2800" b="1" dirty="0">
                <a:solidFill>
                  <a:srgbClr val="3333CC"/>
                </a:solidFill>
                <a:latin typeface="Arial Unicode MS" pitchFamily="34" charset="-128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fr-FR" sz="2800" b="1" dirty="0">
                <a:solidFill>
                  <a:srgbClr val="000000"/>
                </a:solidFill>
                <a:latin typeface="Arial Unicode MS" pitchFamily="34" charset="-128"/>
              </a:rPr>
              <a:t>	</a:t>
            </a:r>
            <a:r>
              <a:rPr lang="fr-FR" sz="2800" b="1" dirty="0">
                <a:solidFill>
                  <a:srgbClr val="3333CC"/>
                </a:solidFill>
                <a:latin typeface="Arial Unicode MS" pitchFamily="34" charset="-128"/>
              </a:rPr>
              <a:t>inflammation bronchique diffuse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/>
            </a:pPr>
            <a:r>
              <a:rPr lang="fr-FR" sz="2800" b="1" dirty="0">
                <a:solidFill>
                  <a:srgbClr val="3333CC"/>
                </a:solidFill>
                <a:latin typeface="Arial Unicode MS" pitchFamily="34" charset="-128"/>
              </a:rPr>
              <a:t>      inflammation laryngée, en faveur d’un RGO</a:t>
            </a: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Font typeface="Wingdings" pitchFamily="2" charset="2"/>
              <a:buChar char="Ø"/>
              <a:defRPr/>
            </a:pPr>
            <a:endParaRPr lang="fr-FR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6263" y="188914"/>
            <a:ext cx="39624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0" y="3429001"/>
            <a:ext cx="349885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6743701" y="279401"/>
            <a:ext cx="3332163" cy="3141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666666"/>
                </a:solidFill>
                <a:latin typeface="Arial" charset="0"/>
                <a:cs typeface="Arial" charset="0"/>
              </a:rPr>
              <a:t>LORIS 3 ans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b="1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b="1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b="1">
              <a:solidFill>
                <a:srgbClr val="333399"/>
              </a:solidFill>
              <a:latin typeface="Arial" charset="0"/>
              <a:cs typeface="Arial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b="1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5"/>
          <a:srcRect l="4100" r="4196"/>
          <a:stretch>
            <a:fillRect/>
          </a:stretch>
        </p:blipFill>
        <p:spPr bwMode="auto">
          <a:xfrm>
            <a:off x="5880101" y="1322389"/>
            <a:ext cx="482441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581" name="Text Box 6"/>
          <p:cNvSpPr txBox="1">
            <a:spLocks noChangeArrowheads="1"/>
          </p:cNvSpPr>
          <p:nvPr/>
        </p:nvSpPr>
        <p:spPr bwMode="auto">
          <a:xfrm>
            <a:off x="6096001" y="6302375"/>
            <a:ext cx="420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fr-FR" sz="2400" b="1">
                <a:solidFill>
                  <a:srgbClr val="0000FF"/>
                </a:solidFill>
                <a:latin typeface="Arial" charset="0"/>
                <a:cs typeface="Arial" charset="0"/>
              </a:rPr>
              <a:t>TDM ou IRM = DIAGNOSTIC</a:t>
            </a:r>
          </a:p>
        </p:txBody>
      </p:sp>
    </p:spTree>
    <p:extLst>
      <p:ext uri="{BB962C8B-B14F-4D97-AF65-F5344CB8AC3E}">
        <p14:creationId xmlns:p14="http://schemas.microsoft.com/office/powerpoint/2010/main" val="157234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ext Box 1"/>
          <p:cNvSpPr txBox="1">
            <a:spLocks noChangeArrowheads="1"/>
          </p:cNvSpPr>
          <p:nvPr/>
        </p:nvSpPr>
        <p:spPr bwMode="auto">
          <a:xfrm>
            <a:off x="2133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1847850" y="1125539"/>
            <a:ext cx="532765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09563" defTabSz="449263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fr-FR" sz="32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638175" lvl="1" indent="-265113" algn="r" defTabSz="449263" rtl="1" eaLnBrk="0" fontAlgn="base" hangingPunct="0">
              <a:spcBef>
                <a:spcPts val="550"/>
              </a:spcBef>
              <a:spcAft>
                <a:spcPct val="0"/>
              </a:spcAft>
              <a:buSzPct val="7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3200" b="1">
                <a:solidFill>
                  <a:srgbClr val="DC2300"/>
                </a:solidFill>
                <a:latin typeface="Arial" charset="0"/>
                <a:cs typeface="Arial" charset="0"/>
              </a:rPr>
              <a:t>Endoscopie bronchique</a:t>
            </a:r>
            <a:r>
              <a:rPr lang="fr-FR" sz="29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>
                <a:solidFill>
                  <a:srgbClr val="000000"/>
                </a:solidFill>
                <a:latin typeface="Arial" charset="0"/>
                <a:cs typeface="Arial" charset="0"/>
              </a:rPr>
              <a:t>(prudente : risque de malaise)</a:t>
            </a:r>
          </a:p>
          <a:p>
            <a:pPr marL="319088" indent="-309563" algn="r" defTabSz="449263" rtl="1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fr-FR" sz="20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19088" indent="-309563" defTabSz="449263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900" b="1">
                <a:solidFill>
                  <a:srgbClr val="000000"/>
                </a:solidFill>
                <a:latin typeface="Arial" charset="0"/>
                <a:cs typeface="Arial" charset="0"/>
              </a:rPr>
              <a:t>	Compression   latéropostérieure </a:t>
            </a:r>
          </a:p>
          <a:p>
            <a:pPr marL="319088" indent="-309563" defTabSz="449263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900" b="1">
                <a:solidFill>
                  <a:srgbClr val="000000"/>
                </a:solidFill>
                <a:latin typeface="Arial" charset="0"/>
                <a:cs typeface="Arial" charset="0"/>
              </a:rPr>
              <a:t>	du 1/3 inférieur de</a:t>
            </a:r>
          </a:p>
          <a:p>
            <a:pPr marL="319088" indent="-309563" defTabSz="449263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900" b="1">
                <a:solidFill>
                  <a:srgbClr val="000000"/>
                </a:solidFill>
                <a:latin typeface="Arial" charset="0"/>
                <a:cs typeface="Arial" charset="0"/>
              </a:rPr>
              <a:t>	la trachée sans </a:t>
            </a:r>
          </a:p>
          <a:p>
            <a:pPr marL="319088" indent="-309563" defTabSz="449263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fr-FR" sz="2900" b="1">
                <a:solidFill>
                  <a:srgbClr val="000000"/>
                </a:solidFill>
                <a:latin typeface="Arial" charset="0"/>
                <a:cs typeface="Arial" charset="0"/>
              </a:rPr>
              <a:t>	dyskinésie</a:t>
            </a:r>
          </a:p>
          <a:p>
            <a:pPr marL="319088" indent="-309563" defTabSz="449263" fontAlgn="base">
              <a:spcBef>
                <a:spcPts val="700"/>
              </a:spcBef>
              <a:spcAft>
                <a:spcPct val="0"/>
              </a:spcAft>
              <a:buSzPct val="60000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fr-FR" sz="29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6369051" y="2452688"/>
            <a:ext cx="3884613" cy="2843212"/>
            <a:chOff x="3052" y="1545"/>
            <a:chExt cx="2447" cy="1791"/>
          </a:xfrm>
        </p:grpSpPr>
        <p:pic>
          <p:nvPicPr>
            <p:cNvPr id="282629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52" y="1545"/>
              <a:ext cx="2448" cy="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2630" name="Text Box 5"/>
            <p:cNvSpPr txBox="1">
              <a:spLocks noChangeArrowheads="1"/>
            </p:cNvSpPr>
            <p:nvPr/>
          </p:nvSpPr>
          <p:spPr bwMode="auto">
            <a:xfrm>
              <a:off x="3052" y="1545"/>
              <a:ext cx="2448" cy="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782889" y="5897564"/>
            <a:ext cx="66897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ENDOSCOPIE = RETENTISSEMENT par LA COMPRESSION </a:t>
            </a:r>
          </a:p>
        </p:txBody>
      </p:sp>
    </p:spTree>
    <p:extLst>
      <p:ext uri="{BB962C8B-B14F-4D97-AF65-F5344CB8AC3E}">
        <p14:creationId xmlns:p14="http://schemas.microsoft.com/office/powerpoint/2010/main" val="3561365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1" y="-41275"/>
            <a:ext cx="8150225" cy="1528763"/>
          </a:xfrm>
        </p:spPr>
        <p:txBody>
          <a:bodyPr/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1" y="1800226"/>
            <a:ext cx="8150225" cy="4525963"/>
          </a:xfrm>
        </p:spPr>
        <p:txBody>
          <a:bodyPr/>
          <a:lstStyle/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>
              <a:latin typeface="Arial" charset="0"/>
            </a:endParaRPr>
          </a:p>
          <a:p>
            <a:pPr indent="-336550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	Traitement : </a:t>
            </a:r>
            <a:r>
              <a:rPr lang="fr-FR" sz="2800" b="1">
                <a:solidFill>
                  <a:srgbClr val="DC2300"/>
                </a:solidFill>
                <a:latin typeface="Arial" charset="0"/>
              </a:rPr>
              <a:t>chirurgical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800" b="1">
              <a:solidFill>
                <a:srgbClr val="DC2300"/>
              </a:solidFill>
              <a:latin typeface="Arial" charset="0"/>
            </a:endParaRPr>
          </a:p>
          <a:p>
            <a:pPr indent="-336550">
              <a:buClrTx/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	Evolution : </a:t>
            </a:r>
            <a:r>
              <a:rPr lang="fr-FR" sz="2800" b="1">
                <a:solidFill>
                  <a:srgbClr val="DC2300"/>
                </a:solidFill>
                <a:latin typeface="Arial" charset="0"/>
              </a:rPr>
              <a:t>trachéomalacie</a:t>
            </a:r>
            <a:r>
              <a:rPr lang="fr-FR" sz="2800" b="1">
                <a:latin typeface="Arial" charset="0"/>
              </a:rPr>
              <a:t> séquellaire avec risque de toux et encombrement lors des infections hivernales, </a:t>
            </a:r>
          </a:p>
          <a:p>
            <a:pPr indent="-336550">
              <a:buClrTx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>
                <a:latin typeface="Arial" charset="0"/>
              </a:rPr>
              <a:t>	d'évolution favorable avec l'âge</a:t>
            </a:r>
          </a:p>
        </p:txBody>
      </p:sp>
    </p:spTree>
    <p:extLst>
      <p:ext uri="{BB962C8B-B14F-4D97-AF65-F5344CB8AC3E}">
        <p14:creationId xmlns:p14="http://schemas.microsoft.com/office/powerpoint/2010/main" val="2005031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Text Box 1"/>
          <p:cNvSpPr txBox="1">
            <a:spLocks noChangeArrowheads="1"/>
          </p:cNvSpPr>
          <p:nvPr/>
        </p:nvSpPr>
        <p:spPr bwMode="auto">
          <a:xfrm>
            <a:off x="2133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5 ans</a:t>
            </a:r>
          </a:p>
        </p:txBody>
      </p:sp>
      <p:grpSp>
        <p:nvGrpSpPr>
          <p:cNvPr id="286722" name="Group 2"/>
          <p:cNvGrpSpPr>
            <a:grpSpLocks/>
          </p:cNvGrpSpPr>
          <p:nvPr/>
        </p:nvGrpSpPr>
        <p:grpSpPr bwMode="auto">
          <a:xfrm>
            <a:off x="766763" y="1628776"/>
            <a:ext cx="5218113" cy="3471863"/>
            <a:chOff x="-477" y="1026"/>
            <a:chExt cx="3287" cy="2187"/>
          </a:xfrm>
        </p:grpSpPr>
        <p:pic>
          <p:nvPicPr>
            <p:cNvPr id="28672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77" y="1026"/>
              <a:ext cx="3288" cy="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29" name="Text Box 4"/>
            <p:cNvSpPr txBox="1">
              <a:spLocks noChangeArrowheads="1"/>
            </p:cNvSpPr>
            <p:nvPr/>
          </p:nvSpPr>
          <p:spPr bwMode="auto">
            <a:xfrm>
              <a:off x="-477" y="1026"/>
              <a:ext cx="3288" cy="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86723" name="Group 5"/>
          <p:cNvGrpSpPr>
            <a:grpSpLocks/>
          </p:cNvGrpSpPr>
          <p:nvPr/>
        </p:nvGrpSpPr>
        <p:grpSpPr bwMode="auto">
          <a:xfrm>
            <a:off x="5732463" y="1895475"/>
            <a:ext cx="4457700" cy="3163888"/>
            <a:chOff x="2651" y="1194"/>
            <a:chExt cx="2808" cy="1993"/>
          </a:xfrm>
        </p:grpSpPr>
        <p:pic>
          <p:nvPicPr>
            <p:cNvPr id="2867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1" y="1194"/>
              <a:ext cx="2809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27" name="Text Box 7"/>
            <p:cNvSpPr txBox="1">
              <a:spLocks noChangeArrowheads="1"/>
            </p:cNvSpPr>
            <p:nvPr/>
          </p:nvSpPr>
          <p:spPr bwMode="auto">
            <a:xfrm>
              <a:off x="2651" y="1194"/>
              <a:ext cx="2809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fr-FR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86724" name="Line 9"/>
          <p:cNvSpPr>
            <a:spLocks noChangeShapeType="1"/>
          </p:cNvSpPr>
          <p:nvPr/>
        </p:nvSpPr>
        <p:spPr bwMode="auto">
          <a:xfrm flipH="1">
            <a:off x="3359151" y="2133600"/>
            <a:ext cx="360363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508125" y="5919788"/>
            <a:ext cx="9124950" cy="436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2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Plateau sur la boucle débit – volume, témoin de l’atteinte trachéale </a:t>
            </a:r>
          </a:p>
        </p:txBody>
      </p:sp>
    </p:spTree>
    <p:extLst>
      <p:ext uri="{BB962C8B-B14F-4D97-AF65-F5344CB8AC3E}">
        <p14:creationId xmlns:p14="http://schemas.microsoft.com/office/powerpoint/2010/main" val="2705239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ext Box 2"/>
          <p:cNvSpPr txBox="1">
            <a:spLocks noChangeArrowheads="1"/>
          </p:cNvSpPr>
          <p:nvPr/>
        </p:nvSpPr>
        <p:spPr bwMode="auto">
          <a:xfrm>
            <a:off x="2117726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2587625"/>
            <a:ext cx="9144000" cy="2554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	Pensez-vous que d’autres examens sont utiles en première intention?</a:t>
            </a:r>
            <a:endParaRPr lang="fr-FR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41564" y="4938714"/>
            <a:ext cx="2122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>
                <a:solidFill>
                  <a:srgbClr val="FF0000"/>
                </a:solidFill>
                <a:latin typeface="Arial Unicode MS"/>
                <a:cs typeface="Arial" charset="0"/>
              </a:rPr>
              <a:t>NON ….</a:t>
            </a:r>
          </a:p>
        </p:txBody>
      </p:sp>
    </p:spTree>
    <p:extLst>
      <p:ext uri="{BB962C8B-B14F-4D97-AF65-F5344CB8AC3E}">
        <p14:creationId xmlns:p14="http://schemas.microsoft.com/office/powerpoint/2010/main" val="10001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ext Box 2"/>
          <p:cNvSpPr txBox="1">
            <a:spLocks noChangeArrowheads="1"/>
          </p:cNvSpPr>
          <p:nvPr/>
        </p:nvSpPr>
        <p:spPr bwMode="auto">
          <a:xfrm>
            <a:off x="2117726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74788" y="2362201"/>
            <a:ext cx="9193213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STRATEGIE THERAPEUTIQUE ?</a:t>
            </a:r>
          </a:p>
        </p:txBody>
      </p:sp>
    </p:spTree>
    <p:extLst>
      <p:ext uri="{BB962C8B-B14F-4D97-AF65-F5344CB8AC3E}">
        <p14:creationId xmlns:p14="http://schemas.microsoft.com/office/powerpoint/2010/main" val="6883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ext Box 2"/>
          <p:cNvSpPr txBox="1">
            <a:spLocks noChangeArrowheads="1"/>
          </p:cNvSpPr>
          <p:nvPr/>
        </p:nvSpPr>
        <p:spPr bwMode="auto">
          <a:xfrm>
            <a:off x="2117726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03388" y="1643064"/>
            <a:ext cx="8610600" cy="3940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PULMICORT 1mg X 2 /j en attaque (4 semaines) puis </a:t>
            </a: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sym typeface="Wingdings" pitchFamily="2" charset="2"/>
              </a:rPr>
              <a:t>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Kinésithérapie respiratoire douce, à discuter (pas de toux provoquée)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Tt anti RGO : INEXIUM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1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ext Box 2"/>
          <p:cNvSpPr txBox="1">
            <a:spLocks noChangeArrowheads="1"/>
          </p:cNvSpPr>
          <p:nvPr/>
        </p:nvSpPr>
        <p:spPr bwMode="auto">
          <a:xfrm>
            <a:off x="2117726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4978" name="Text Box 3"/>
          <p:cNvSpPr txBox="1">
            <a:spLocks noChangeArrowheads="1"/>
          </p:cNvSpPr>
          <p:nvPr/>
        </p:nvSpPr>
        <p:spPr bwMode="auto">
          <a:xfrm>
            <a:off x="1524000" y="620713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200" b="1">
                <a:solidFill>
                  <a:srgbClr val="3333CC"/>
                </a:solidFill>
                <a:latin typeface="Arial Unicode MS"/>
                <a:cs typeface="Arial" charset="0"/>
              </a:rPr>
              <a:t>Evolution (à 3 mois) 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3200" b="1">
              <a:solidFill>
                <a:srgbClr val="3333CC"/>
              </a:solidFill>
              <a:latin typeface="Arial Unicode MS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00"/>
                </a:solidFill>
                <a:latin typeface="Arial Unicode MS"/>
                <a:cs typeface="Arial" charset="0"/>
              </a:rPr>
              <a:t>-pas de nouvelle hospitalisation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00"/>
                </a:solidFill>
                <a:latin typeface="Arial Unicode MS"/>
                <a:cs typeface="Arial" charset="0"/>
              </a:rPr>
              <a:t>-pas d’exacerbation nécessitant une antibiothérapie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00"/>
                </a:solidFill>
                <a:latin typeface="Arial Unicode MS"/>
                <a:cs typeface="Arial" charset="0"/>
              </a:rPr>
              <a:t>-disparition du tirage, de la polypnée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00"/>
                </a:solidFill>
                <a:latin typeface="Arial Unicode MS"/>
                <a:cs typeface="Arial" charset="0"/>
              </a:rPr>
              <a:t>-garde un bruit trachéal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srgbClr val="000000"/>
                </a:solidFill>
                <a:latin typeface="Arial Unicode MS"/>
                <a:cs typeface="Arial" charset="0"/>
              </a:rPr>
              <a:t>-bonne croissance staturo-pondérale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sz="2800" b="1">
              <a:solidFill>
                <a:srgbClr val="000000"/>
              </a:solidFill>
              <a:latin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051" y="333375"/>
            <a:ext cx="9396413" cy="1366838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QUE DITES-VOUS AUX PARENTS SUR L’ÉVOLUTION ?</a:t>
            </a:r>
            <a:b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endParaRPr lang="fr-FR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La dyskinésie </a:t>
            </a:r>
            <a:r>
              <a:rPr lang="fr-FR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trachéo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-bronchique évolue vers l’asthme en grandissant</a:t>
            </a:r>
          </a:p>
          <a:p>
            <a:pPr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Il existe un risque de bronchectasie par anomalie de clairance des sécrétions</a:t>
            </a:r>
          </a:p>
          <a:p>
            <a:pPr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Chez cet enfant, l’hiver prochain pourrait encore être « actif » sur le plan respiratoire</a:t>
            </a:r>
          </a:p>
          <a:p>
            <a:pPr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La DTB évolue le plus souvent favorablement avec la maturation cartilagineuse</a:t>
            </a:r>
          </a:p>
          <a:p>
            <a:pPr eaLnBrk="1" hangingPunct="1">
              <a:defRPr/>
            </a:pP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Le RGO est fréquemment associé à la DTB</a:t>
            </a:r>
          </a:p>
          <a:p>
            <a:pPr eaLnBrk="1" hangingPunct="1">
              <a:defRPr/>
            </a:pP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0" y="188913"/>
            <a:ext cx="8096250" cy="576262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Dyskinésie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trachéo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-bronchique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1125538"/>
            <a:ext cx="8893175" cy="573246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Révélation :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</a:rPr>
              <a:t>Classiquement : apparition des symptômes au cours premières semaines ou mois de vie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</a:rPr>
              <a:t>Manifestations néonatales associées : </a:t>
            </a:r>
            <a:r>
              <a:rPr lang="fr-FR" sz="2000" b="1" dirty="0" err="1">
                <a:solidFill>
                  <a:schemeClr val="bg2"/>
                </a:solidFill>
              </a:rPr>
              <a:t>stridor,toux</a:t>
            </a:r>
            <a:r>
              <a:rPr lang="fr-FR" sz="2000" b="1" dirty="0">
                <a:solidFill>
                  <a:schemeClr val="bg2"/>
                </a:solidFill>
              </a:rPr>
              <a:t>, malaise (+/-)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  <a:sym typeface="Wingdings" pitchFamily="2" charset="2"/>
              </a:rPr>
              <a:t>Formes secondaires (malformation  associée)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  <a:latin typeface="Arial Unicode MS" pitchFamily="34" charset="-128"/>
              </a:rPr>
              <a:t>Primitive, son évolution est favorable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endParaRPr lang="fr-FR" sz="2000" b="1" dirty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Signes respiratoires :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</a:rPr>
              <a:t>Encombrement chronique, bruit respiratoire,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</a:rPr>
              <a:t>Bronchites ou « bronchiolites » récidivantes, détresses respiratoires récurrentes, révélées par les « viroses »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 err="1">
                <a:solidFill>
                  <a:schemeClr val="bg2"/>
                </a:solidFill>
              </a:rPr>
              <a:t>Hyperextension</a:t>
            </a:r>
            <a:r>
              <a:rPr lang="fr-FR" sz="2000" b="1" dirty="0">
                <a:solidFill>
                  <a:schemeClr val="bg2"/>
                </a:solidFill>
              </a:rPr>
              <a:t> spontanée de la nuque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</a:rPr>
              <a:t>Examen : râles divers, +/-tirage sternal, sus-sternal et intercostal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chemeClr val="bg2"/>
                </a:solidFill>
              </a:rPr>
              <a:t>Majoration des symptômes par l’activité +++/ nuit calme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defRPr/>
            </a:pPr>
            <a:endParaRPr lang="fr-FR" sz="2000" b="1" dirty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defRPr/>
            </a:pP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RGO souvent présent / surinfection </a:t>
            </a:r>
          </a:p>
        </p:txBody>
      </p:sp>
    </p:spTree>
    <p:extLst>
      <p:ext uri="{BB962C8B-B14F-4D97-AF65-F5344CB8AC3E}">
        <p14:creationId xmlns:p14="http://schemas.microsoft.com/office/powerpoint/2010/main" val="3142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ext Box 1"/>
          <p:cNvSpPr txBox="1">
            <a:spLocks noChangeArrowheads="1"/>
          </p:cNvSpPr>
          <p:nvPr/>
        </p:nvSpPr>
        <p:spPr bwMode="auto">
          <a:xfrm>
            <a:off x="2024063" y="142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>
                <a:solidFill>
                  <a:srgbClr val="775F55"/>
                </a:solidFill>
                <a:latin typeface="Arial" charset="0"/>
                <a:cs typeface="Arial" charset="0"/>
              </a:rPr>
              <a:t>LORIS 3 ans</a:t>
            </a:r>
          </a:p>
        </p:txBody>
      </p:sp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2063751" y="1800226"/>
            <a:ext cx="82264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Antécédents familiaux : 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		- Mère:allergie acariens,pollens,animaux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fr-FR" sz="28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Antécédents personnels :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		- NN à terme, pas de DR néonatale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		- 1</a:t>
            </a:r>
            <a:r>
              <a:rPr lang="fr-FR" sz="2800" b="1" baseline="30000">
                <a:solidFill>
                  <a:srgbClr val="000000"/>
                </a:solidFill>
                <a:latin typeface="Arial" charset="0"/>
                <a:cs typeface="Arial" charset="0"/>
              </a:rPr>
              <a:t>ère</a:t>
            </a: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 bronchiolite à l’âge de 6 mois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		- </a:t>
            </a:r>
            <a:r>
              <a:rPr lang="fr-FR" sz="2800" b="1" i="1">
                <a:solidFill>
                  <a:srgbClr val="000000"/>
                </a:solidFill>
                <a:latin typeface="Arial" charset="0"/>
                <a:cs typeface="Arial" charset="0"/>
              </a:rPr>
              <a:t>Malaise à 8 mois 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 i="1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	 </a:t>
            </a:r>
            <a:r>
              <a:rPr lang="fr-FR" sz="2800" b="1" i="1">
                <a:solidFill>
                  <a:srgbClr val="000000"/>
                </a:solidFill>
                <a:latin typeface="Arial" charset="0"/>
                <a:cs typeface="Arial" charset="0"/>
              </a:rPr>
              <a:t>bilan cardiaque, métabolique et EEG : RAS</a:t>
            </a:r>
          </a:p>
          <a:p>
            <a:pPr marL="309563" indent="-309563" defTabSz="449263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6000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fr-FR" sz="2800" b="1">
                <a:solidFill>
                  <a:srgbClr val="000000"/>
                </a:solidFill>
                <a:latin typeface="Arial" charset="0"/>
                <a:cs typeface="Arial" charset="0"/>
              </a:rPr>
              <a:t>		- Croissance staturopondérale normale diversification à 6 mois, refus des morceaux</a:t>
            </a:r>
          </a:p>
        </p:txBody>
      </p:sp>
    </p:spTree>
    <p:extLst>
      <p:ext uri="{BB962C8B-B14F-4D97-AF65-F5344CB8AC3E}">
        <p14:creationId xmlns:p14="http://schemas.microsoft.com/office/powerpoint/2010/main" val="18879487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glaxo4x3">
  <a:themeElements>
    <a:clrScheme name="3_glaxo4x3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glaxo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laxo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laxo4x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w Cen MT"/>
        <a:ea typeface="SimSun"/>
        <a:cs typeface=""/>
      </a:majorFont>
      <a:minorFont>
        <a:latin typeface="Tw Cen MT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w Cen MT"/>
        <a:ea typeface="SimSun"/>
        <a:cs typeface=""/>
      </a:majorFont>
      <a:minorFont>
        <a:latin typeface="Tw Cen MT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w Cen MT"/>
        <a:ea typeface="SimSun"/>
        <a:cs typeface=""/>
      </a:majorFont>
      <a:minorFont>
        <a:latin typeface="Tw Cen MT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318</Words>
  <Application>Microsoft Office PowerPoint</Application>
  <PresentationFormat>Grand écran</PresentationFormat>
  <Paragraphs>131</Paragraphs>
  <Slides>23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23</vt:i4>
      </vt:variant>
    </vt:vector>
  </HeadingPairs>
  <TitlesOfParts>
    <vt:vector size="36" baseType="lpstr">
      <vt:lpstr>Arial Unicode MS</vt:lpstr>
      <vt:lpstr>SimSun</vt:lpstr>
      <vt:lpstr>Arial</vt:lpstr>
      <vt:lpstr>Calibri</vt:lpstr>
      <vt:lpstr>Comic Sans MS</vt:lpstr>
      <vt:lpstr>Times New Roman</vt:lpstr>
      <vt:lpstr>Tw Cen MT</vt:lpstr>
      <vt:lpstr>Wingdings</vt:lpstr>
      <vt:lpstr>2_Modèle par défaut</vt:lpstr>
      <vt:lpstr>4_glaxo4x3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DITES-VOUS AUX PARENTS SUR L’ÉVOLUTION ? </vt:lpstr>
      <vt:lpstr>Dyskinésie trachéo-bronchique </vt:lpstr>
      <vt:lpstr>Présentation PowerPoint</vt:lpstr>
      <vt:lpstr>Présentation PowerPoint</vt:lpstr>
      <vt:lpstr>Présentation PowerPoint</vt:lpstr>
      <vt:lpstr> </vt:lpstr>
      <vt:lpstr>Présentation PowerPoint</vt:lpstr>
      <vt:lpstr> 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LORIS 3 ans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CMGB</dc:creator>
  <cp:lastModifiedBy>CMGB</cp:lastModifiedBy>
  <cp:revision>3</cp:revision>
  <dcterms:created xsi:type="dcterms:W3CDTF">2014-04-09T21:29:08Z</dcterms:created>
  <dcterms:modified xsi:type="dcterms:W3CDTF">2014-04-09T21:36:16Z</dcterms:modified>
</cp:coreProperties>
</file>