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1" r:id="rId2"/>
    <p:sldId id="273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63" r:id="rId11"/>
    <p:sldId id="277" r:id="rId12"/>
    <p:sldId id="256" r:id="rId13"/>
    <p:sldId id="257" r:id="rId14"/>
    <p:sldId id="258" r:id="rId15"/>
    <p:sldId id="264" r:id="rId16"/>
    <p:sldId id="278" r:id="rId17"/>
    <p:sldId id="276" r:id="rId18"/>
    <p:sldId id="275" r:id="rId19"/>
    <p:sldId id="279" r:id="rId20"/>
    <p:sldId id="259" r:id="rId21"/>
    <p:sldId id="261" r:id="rId22"/>
    <p:sldId id="260" r:id="rId23"/>
    <p:sldId id="280" r:id="rId24"/>
    <p:sldId id="274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00"/>
  </p:normalViewPr>
  <p:slideViewPr>
    <p:cSldViewPr snapToGrid="0" snapToObjects="1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ECC377-6891-3245-B215-39FB85683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DB7D3FD-C271-B947-B9E6-AC0C9AF68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5742EB-052B-1C46-B604-C3725D364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09EB-F710-7A4B-8F88-04BE1475DD80}" type="datetimeFigureOut">
              <a:rPr lang="fr-FR" smtClean="0"/>
              <a:t>07/02/2019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A07A85-1984-F84D-AE94-768990E7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DDB7C8-D84B-814E-91B4-72327B0C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8EC1-18DF-194A-BFE1-4DBE3028E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793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1639E-6EFE-4148-8EBA-14EBA101F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6420C3C-0888-E343-80A3-76F20EB97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7B227E-0F24-2749-A6AE-059E72B91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09EB-F710-7A4B-8F88-04BE1475DD80}" type="datetimeFigureOut">
              <a:rPr lang="fr-FR" smtClean="0"/>
              <a:t>07/02/2019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CCD366-9AA2-6B4A-A610-DC046423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E99848-5728-2D4A-8D29-A4583F0F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8EC1-18DF-194A-BFE1-4DBE3028E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02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B0F2611-C0A8-AF4D-8432-6FEC5F458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5BE5C4-6EA9-674A-9F14-FEBC6DA32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F9B3CD-BE0D-4D4A-AB68-D514D384C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09EB-F710-7A4B-8F88-04BE1475DD80}" type="datetimeFigureOut">
              <a:rPr lang="fr-FR" smtClean="0"/>
              <a:t>07/02/2019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AE7D65-403E-C64E-B5F4-9905D086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3E0867-6DF8-9046-9875-A3DB15E7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8EC1-18DF-194A-BFE1-4DBE3028E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44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EF7B58-DB87-D943-8A73-62849BD55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8B1C4E-3AE2-AE47-8C30-C8FC466F6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798102-BF0A-DF44-BA43-8936EE80E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09EB-F710-7A4B-8F88-04BE1475DD80}" type="datetimeFigureOut">
              <a:rPr lang="fr-FR" smtClean="0"/>
              <a:t>07/02/2019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9FB590-1292-0041-9D6B-23B726311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D7D284-A402-E845-9137-AA9724FE5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8EC1-18DF-194A-BFE1-4DBE3028E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18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B4FA50-FFF7-624C-9F87-EE808D61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071C36-6071-EF40-BC13-4A676BB7A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47F7FB-3875-3D4A-A2E8-410231924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09EB-F710-7A4B-8F88-04BE1475DD80}" type="datetimeFigureOut">
              <a:rPr lang="fr-FR" smtClean="0"/>
              <a:t>07/02/2019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4CC722-9828-F741-AEEA-5FF4E732D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C3425A-8D4A-B840-9AA2-5580EC4D7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8EC1-18DF-194A-BFE1-4DBE3028E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82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538237-9272-CB4E-9035-6B0936C6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7AF8F7-16A1-3A49-A084-31F9EF39FD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26D918-FCAC-E04C-AC0B-7C7B846EB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8CBFA4-AE54-174B-A986-AAB65174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09EB-F710-7A4B-8F88-04BE1475DD80}" type="datetimeFigureOut">
              <a:rPr lang="fr-FR" smtClean="0"/>
              <a:t>07/02/2019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DA19C6-15D2-B540-AB5B-18AA2999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D33751-9217-6F4C-8BA1-54A19435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8EC1-18DF-194A-BFE1-4DBE3028E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63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EA6AF-2E39-7142-BE40-A656494C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E87B86-CA3A-F341-BC6C-8DDA24439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449641-05F7-1F4C-8523-88C8A0374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8BA0B2B-B4A6-804C-ACFC-6C2DDEE483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21BFA7A-B7D6-2744-80E4-ED18F933C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492EC3C-E93C-F94F-80AB-9AA8391A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09EB-F710-7A4B-8F88-04BE1475DD80}" type="datetimeFigureOut">
              <a:rPr lang="fr-FR" smtClean="0"/>
              <a:t>07/02/2019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CA24009-DEC0-1D4D-9382-3AED01BA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2BCB013-6C13-3A4A-8226-85AE3B52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8EC1-18DF-194A-BFE1-4DBE3028E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45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1CF4E3-5309-7244-A9D5-D4EB07C3D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0BC26A-D6C4-8841-B272-364546FD1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09EB-F710-7A4B-8F88-04BE1475DD80}" type="datetimeFigureOut">
              <a:rPr lang="fr-FR" smtClean="0"/>
              <a:t>07/02/2019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9CBB92-C785-274E-8438-0EE0A04F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5DD10D-F79A-7549-874F-A10B61FE5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8EC1-18DF-194A-BFE1-4DBE3028E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067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D70238-FD5F-A246-8405-845EB600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09EB-F710-7A4B-8F88-04BE1475DD80}" type="datetimeFigureOut">
              <a:rPr lang="fr-FR" smtClean="0"/>
              <a:t>07/02/2019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37F86F-71D7-C247-89AE-1D65CD852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F923C9-924E-5B44-9B48-47667040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8EC1-18DF-194A-BFE1-4DBE3028E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044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E59D61-A62D-BD44-BE35-66DE66A29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9E6D17-F398-664B-8AD3-B27525F90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98CE94-47E1-2345-9940-BA0828F7A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9292EC-AE28-274B-88DF-F5CD99D1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09EB-F710-7A4B-8F88-04BE1475DD80}" type="datetimeFigureOut">
              <a:rPr lang="fr-FR" smtClean="0"/>
              <a:t>07/02/2019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478554-9BB7-AE45-926E-5CADFDE4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6C9CF1-0BA7-C143-A077-AEA14F47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8EC1-18DF-194A-BFE1-4DBE3028E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69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1C29B-ABB9-8C46-BE87-0EFFE729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493CABE-E093-9D4F-979A-B502053A2A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C2DBB9-740B-314E-854F-9C4D372D1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4B989E-6673-FA42-8528-53179D4C4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09EB-F710-7A4B-8F88-04BE1475DD80}" type="datetimeFigureOut">
              <a:rPr lang="fr-FR" smtClean="0"/>
              <a:t>07/02/2019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B9A7CA-8E3B-6447-B2D7-8755ED55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30DC3A-B4C6-6B46-BCCB-32DF280C9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8EC1-18DF-194A-BFE1-4DBE3028E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E478A3A-1A75-434A-AC61-F1084E355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54EB5E-4C96-9E46-BFF1-0DDC8B44E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DF527D-F876-A440-A866-AC79A32E3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609EB-F710-7A4B-8F88-04BE1475DD80}" type="datetimeFigureOut">
              <a:rPr lang="fr-FR" smtClean="0"/>
              <a:t>07/02/2019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2554B2-4EFD-B844-9D8F-AB50C0644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74353D-0523-4645-96D7-F202D9D46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58EC1-18DF-194A-BFE1-4DBE3028E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39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ACD037-4CE4-4F4C-8F1F-4912F0F1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000" dirty="0">
                <a:solidFill>
                  <a:prstClr val="black"/>
                </a:solidFill>
              </a:rPr>
              <a:t>Comment j’examine un tremblement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C91D426-51F9-460D-A1DF-F53F94AA4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4437" y="2929731"/>
            <a:ext cx="2143125" cy="2143125"/>
          </a:xfrm>
        </p:spPr>
      </p:pic>
    </p:spTree>
    <p:extLst>
      <p:ext uri="{BB962C8B-B14F-4D97-AF65-F5344CB8AC3E}">
        <p14:creationId xmlns:p14="http://schemas.microsoft.com/office/powerpoint/2010/main" val="3655261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B7E367-CF96-A246-91C6-5EBD3EE9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Tremblement de repos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5EFBB8-6C5C-A44D-B218-49AB5BD71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Présent au repos et disparaissant lors de la contraction musculaire et du sommeil,</a:t>
            </a:r>
          </a:p>
          <a:p>
            <a:r>
              <a:rPr lang="fr-FR" dirty="0"/>
              <a:t>Lent (4–6 Hz),</a:t>
            </a:r>
          </a:p>
          <a:p>
            <a:r>
              <a:rPr lang="fr-FR" dirty="0"/>
              <a:t>Touchant les membres en distalité, les lèvres ou le menton, « jamais » le chef (étude de E. ROZE 2006),</a:t>
            </a:r>
          </a:p>
          <a:p>
            <a:r>
              <a:rPr lang="fr-FR" dirty="0"/>
              <a:t>Unilatéral ou très asymétrique, différentiel idiopathique et syndromes parkinsoniens,</a:t>
            </a:r>
          </a:p>
          <a:p>
            <a:r>
              <a:rPr lang="fr-FR" dirty="0"/>
              <a:t>Aggravé par les émotions et le calcul mental (regarder aussi les MI).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7456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D1639-2727-4788-B32B-C6C856C7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Maladie de Parkinson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A13A24-91A8-490E-AA6D-06EA25EED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Classique :  repos ou repos et postural, de même fréquence,</a:t>
            </a:r>
          </a:p>
          <a:p>
            <a:r>
              <a:rPr lang="fr-FR" dirty="0"/>
              <a:t>Repos et postural mais de cinétique différente,</a:t>
            </a:r>
          </a:p>
          <a:p>
            <a:r>
              <a:rPr lang="fr-FR" dirty="0"/>
              <a:t>Tremblement de repos </a:t>
            </a:r>
            <a:r>
              <a:rPr lang="fr-FR" dirty="0" err="1"/>
              <a:t>monosymptomatique</a:t>
            </a:r>
            <a:endParaRPr lang="fr-FR" dirty="0"/>
          </a:p>
          <a:p>
            <a:r>
              <a:rPr lang="fr-FR" dirty="0"/>
              <a:t>A </a:t>
            </a:r>
            <a:r>
              <a:rPr lang="fr-FR" dirty="0" err="1"/>
              <a:t>Destée</a:t>
            </a:r>
            <a:r>
              <a:rPr lang="fr-FR" dirty="0"/>
              <a:t> 1997, tremblement isolé du menton DAT-scan négatif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4160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65F2673-58C9-1442-8E68-824AA5145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tbl repos MS.mp4">
            <a:hlinkClick r:id="" action="ppaction://media"/>
            <a:extLst>
              <a:ext uri="{FF2B5EF4-FFF2-40B4-BE49-F238E27FC236}">
                <a16:creationId xmlns:a16="http://schemas.microsoft.com/office/drawing/2014/main" id="{B9AF9880-2051-3840-93B5-E113FC75B7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32676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63DAE3-72B1-3F4C-86C1-1310B94E6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tbl repos MI.mp4">
            <a:hlinkClick r:id="" action="ppaction://media"/>
            <a:extLst>
              <a:ext uri="{FF2B5EF4-FFF2-40B4-BE49-F238E27FC236}">
                <a16:creationId xmlns:a16="http://schemas.microsoft.com/office/drawing/2014/main" id="{DD29A7A2-09AA-DD41-B1D2-04EEABD578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394888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670B54-6378-F84C-904F-552E232AA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tbl menton.mp4">
            <a:hlinkClick r:id="" action="ppaction://media"/>
            <a:extLst>
              <a:ext uri="{FF2B5EF4-FFF2-40B4-BE49-F238E27FC236}">
                <a16:creationId xmlns:a16="http://schemas.microsoft.com/office/drawing/2014/main" id="{A1EC28A0-D201-F547-802E-234039AB58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165203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6024C3-DE7A-2542-8E09-B6155E2EE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Tremblement d’action, d’attitude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62ED25-3EE8-CF4C-A4C7-B09144BBE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Présent lors du maintien d’une posture (tremblement postural) et/ou de l’arrivée à la cible (tremblement intentionnel), ce d’autant que la vitesse d’exécution est rapide,</a:t>
            </a:r>
          </a:p>
          <a:p>
            <a:r>
              <a:rPr lang="fr-FR" dirty="0"/>
              <a:t>La cause la plus fréquente de tremblement postural est le tremblement essentiel.</a:t>
            </a:r>
          </a:p>
          <a:p>
            <a:r>
              <a:rPr lang="fr-FR" dirty="0"/>
              <a:t>Le tremblement cérébelleux est un tremblement surtout intentionnel.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448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49C3B3-3B76-4F49-8D19-7857FA2C1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Tremblement d’attitude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B51A0B-CCC2-40C6-8413-5461FB30C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Tremblement physiologique,</a:t>
            </a:r>
          </a:p>
          <a:p>
            <a:r>
              <a:rPr lang="fr-FR" dirty="0"/>
              <a:t>Tremblement essentiel,</a:t>
            </a:r>
          </a:p>
          <a:p>
            <a:r>
              <a:rPr lang="fr-FR" dirty="0"/>
              <a:t>Secondaire : médicamenteux, hyperthyroïdie, </a:t>
            </a:r>
            <a:r>
              <a:rPr lang="fr-FR" dirty="0" err="1"/>
              <a:t>phéo</a:t>
            </a:r>
            <a:r>
              <a:rPr lang="fr-FR" dirty="0"/>
              <a:t>, </a:t>
            </a:r>
            <a:r>
              <a:rPr lang="fr-FR" dirty="0" err="1"/>
              <a:t>hypoglc</a:t>
            </a:r>
            <a:r>
              <a:rPr lang="fr-FR" dirty="0"/>
              <a:t>, hypoxie, sevrage,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/>
              <a:t>Nombreux neurotropes : Valproate, lithium, tricycliques, neuroleptiques, </a:t>
            </a:r>
            <a:r>
              <a:rPr lang="fr-FR" dirty="0" err="1"/>
              <a:t>Sibélium</a:t>
            </a:r>
            <a:r>
              <a:rPr lang="fr-FR" dirty="0"/>
              <a:t>, IRSS…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/>
              <a:t>Théophylline, </a:t>
            </a:r>
            <a:r>
              <a:rPr lang="fr-FR" dirty="0" err="1"/>
              <a:t>bétamimétiques</a:t>
            </a:r>
            <a:r>
              <a:rPr lang="fr-FR" dirty="0"/>
              <a:t>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/>
              <a:t>Calcitonine, ciclosporine, corticoïdes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/>
              <a:t>…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dirty="0"/>
          </a:p>
          <a:p>
            <a:pPr>
              <a:buFont typeface="Courier New" panose="02070309020205020404" pitchFamily="49" charset="0"/>
              <a:buChar char="o"/>
            </a:pPr>
            <a:endParaRPr lang="fr-FR" dirty="0"/>
          </a:p>
          <a:p>
            <a:pPr>
              <a:buFont typeface="Courier New" panose="02070309020205020404" pitchFamily="49" charset="0"/>
              <a:buChar char="o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2789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C48416-B11E-4C92-991E-A525B106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Tremblement physiologique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8E2026-D52B-4A13-8744-9D0E09F29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 d’attitude et d’intention</a:t>
            </a:r>
          </a:p>
          <a:p>
            <a:r>
              <a:rPr lang="fr-FR" dirty="0"/>
              <a:t>Rapide 10Hz</a:t>
            </a:r>
          </a:p>
          <a:p>
            <a:r>
              <a:rPr lang="fr-FR" dirty="0"/>
              <a:t>Intermittent,</a:t>
            </a:r>
          </a:p>
          <a:p>
            <a:r>
              <a:rPr lang="fr-FR" dirty="0"/>
              <a:t>Bilatéral et symétrique,</a:t>
            </a:r>
          </a:p>
          <a:p>
            <a:r>
              <a:rPr lang="fr-FR" dirty="0"/>
              <a:t>Volontiers aux MS</a:t>
            </a:r>
          </a:p>
          <a:p>
            <a:r>
              <a:rPr lang="fr-FR" dirty="0"/>
              <a:t>Exagéré par le stress, le café, le coca…</a:t>
            </a:r>
          </a:p>
        </p:txBody>
      </p:sp>
    </p:spTree>
    <p:extLst>
      <p:ext uri="{BB962C8B-B14F-4D97-AF65-F5344CB8AC3E}">
        <p14:creationId xmlns:p14="http://schemas.microsoft.com/office/powerpoint/2010/main" val="3990443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362CD3-21D6-4488-A1C6-617A47CC9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Tremblement essentiel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8BB132-C61F-4251-BA4A-B3F5F5C99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Origine familiale,</a:t>
            </a:r>
          </a:p>
          <a:p>
            <a:r>
              <a:rPr lang="fr-FR" dirty="0"/>
              <a:t>5 à 9 Hz,</a:t>
            </a:r>
          </a:p>
          <a:p>
            <a:r>
              <a:rPr lang="fr-FR" dirty="0"/>
              <a:t>H = F,</a:t>
            </a:r>
          </a:p>
          <a:p>
            <a:r>
              <a:rPr lang="fr-FR" dirty="0"/>
              <a:t>2 pics de fréquence, </a:t>
            </a:r>
          </a:p>
          <a:p>
            <a:r>
              <a:rPr lang="fr-FR" dirty="0"/>
              <a:t>Topographie : MS 95%, Tête 34%, MI 20%, voix 12%, Tronc 5%,</a:t>
            </a:r>
          </a:p>
          <a:p>
            <a:r>
              <a:rPr lang="fr-FR" dirty="0"/>
              <a:t>MS : mains, avant-bras, </a:t>
            </a:r>
            <a:r>
              <a:rPr lang="fr-FR" dirty="0" err="1"/>
              <a:t>bilat</a:t>
            </a:r>
            <a:r>
              <a:rPr lang="fr-FR" dirty="0"/>
              <a:t>. possible asymétrie, sans T de repos</a:t>
            </a:r>
          </a:p>
          <a:p>
            <a:r>
              <a:rPr lang="fr-FR" dirty="0"/>
              <a:t>Du chef +/- dystonie cervicale,</a:t>
            </a:r>
          </a:p>
          <a:p>
            <a:r>
              <a:rPr lang="fr-FR" dirty="0"/>
              <a:t>+/- T orthostatique (18Hz, instabilité à la marche, phobie),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0828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A449E3-EA86-410A-98E2-5F42D3CD6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91FDBF-DD67-4495-BC39-8EEFBA7A3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black"/>
                </a:solidFill>
              </a:rPr>
              <a:t>Sensibilité à l’alcool, pas de surconsommation en règle,</a:t>
            </a:r>
          </a:p>
          <a:p>
            <a:pPr lvl="0"/>
            <a:r>
              <a:rPr lang="fr-FR" dirty="0">
                <a:solidFill>
                  <a:prstClr val="black"/>
                </a:solidFill>
              </a:rPr>
              <a:t>Bénin ? Gêne fonctionnelle conséquente,</a:t>
            </a:r>
          </a:p>
          <a:p>
            <a:pPr lvl="0"/>
            <a:r>
              <a:rPr lang="fr-FR" dirty="0">
                <a:solidFill>
                  <a:prstClr val="black"/>
                </a:solidFill>
              </a:rPr>
              <a:t>Association non fortuite à une maladie de Parkinson, </a:t>
            </a:r>
            <a:r>
              <a:rPr lang="fr-FR">
                <a:solidFill>
                  <a:prstClr val="black"/>
                </a:solidFill>
              </a:rPr>
              <a:t>forme familiale de TE + MP</a:t>
            </a:r>
            <a:endParaRPr lang="fr-FR" dirty="0">
              <a:solidFill>
                <a:prstClr val="black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5858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FD5760-9805-4C17-9132-B546050A0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Renseigner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6F697D-DD56-46C9-8812-6C4A2359A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Siège,</a:t>
            </a:r>
          </a:p>
          <a:p>
            <a:r>
              <a:rPr lang="fr-FR" dirty="0"/>
              <a:t>Amplitude,</a:t>
            </a:r>
          </a:p>
          <a:p>
            <a:r>
              <a:rPr lang="fr-FR" dirty="0"/>
              <a:t>Fréquence,</a:t>
            </a:r>
          </a:p>
          <a:p>
            <a:r>
              <a:rPr lang="fr-FR" dirty="0"/>
              <a:t>Troubles neurologiques associés,</a:t>
            </a:r>
          </a:p>
          <a:p>
            <a:r>
              <a:rPr lang="fr-FR" dirty="0"/>
              <a:t>Conditions de survenue : repos, posture, action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1499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037A25-8E9E-DF4D-84AE-6A839B1AE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tbl attitude.mp4">
            <a:hlinkClick r:id="" action="ppaction://media"/>
            <a:extLst>
              <a:ext uri="{FF2B5EF4-FFF2-40B4-BE49-F238E27FC236}">
                <a16:creationId xmlns:a16="http://schemas.microsoft.com/office/drawing/2014/main" id="{825EEF01-E5A8-4E4C-8A5A-B799FBC221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308368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E7B769-7475-FF4A-A68B-F6017D9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tbl att act.mp4">
            <a:hlinkClick r:id="" action="ppaction://media"/>
            <a:extLst>
              <a:ext uri="{FF2B5EF4-FFF2-40B4-BE49-F238E27FC236}">
                <a16:creationId xmlns:a16="http://schemas.microsoft.com/office/drawing/2014/main" id="{4FE73A9C-D948-B946-9146-F71B55E269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7047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E0EF3F-778A-6E4E-B9F3-7069370E6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tbl chef.mp4">
            <a:hlinkClick r:id="" action="ppaction://media"/>
            <a:extLst>
              <a:ext uri="{FF2B5EF4-FFF2-40B4-BE49-F238E27FC236}">
                <a16:creationId xmlns:a16="http://schemas.microsoft.com/office/drawing/2014/main" id="{CC366BE7-5AD5-3540-9DA9-BA4E590647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43235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FE17FF-D2FF-4319-A845-5259CC85D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Tremblement psychogène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68E1E5-0BC5-4804-AA0E-3CBA6982F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Début brutal, progression rapide,</a:t>
            </a:r>
          </a:p>
          <a:p>
            <a:r>
              <a:rPr lang="fr-FR" dirty="0" err="1"/>
              <a:t>Atypicité</a:t>
            </a:r>
            <a:r>
              <a:rPr lang="fr-FR" dirty="0"/>
              <a:t>,</a:t>
            </a:r>
          </a:p>
          <a:p>
            <a:r>
              <a:rPr lang="fr-FR" dirty="0"/>
              <a:t>Variabilité,</a:t>
            </a:r>
          </a:p>
          <a:p>
            <a:r>
              <a:rPr lang="fr-FR" dirty="0"/>
              <a:t>Suggestibilité,</a:t>
            </a:r>
          </a:p>
          <a:p>
            <a:r>
              <a:rPr lang="fr-FR" dirty="0" err="1"/>
              <a:t>Disctractibilité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1390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7961BD-55A3-469F-80BE-A57D54BFB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Traitement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1168C0-3E69-4212-8DFA-35F36D9DC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Eviction des excitants</a:t>
            </a:r>
          </a:p>
          <a:p>
            <a:r>
              <a:rPr lang="fr-FR" dirty="0"/>
              <a:t>MP traitement spécifiques</a:t>
            </a:r>
          </a:p>
          <a:p>
            <a:r>
              <a:rPr lang="fr-FR" dirty="0"/>
              <a:t>TE pas vraiment spécifiques 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/>
              <a:t>Propranolol 30 à 320 mg/j, amplitude réduite de 50 %, éviter la forme LP…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/>
              <a:t>GABAPENTINE minimum 1600 </a:t>
            </a:r>
            <a:r>
              <a:rPr lang="fr-FR" dirty="0" err="1"/>
              <a:t>mj</a:t>
            </a:r>
            <a:r>
              <a:rPr lang="fr-FR" dirty="0"/>
              <a:t>/, amplitude réduite de 75 %, sédation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/>
              <a:t>PRIMIDONE </a:t>
            </a:r>
            <a:r>
              <a:rPr lang="fr-FR" dirty="0" err="1"/>
              <a:t>cp</a:t>
            </a:r>
            <a:r>
              <a:rPr lang="fr-FR" dirty="0"/>
              <a:t> 250 mg, faire confectionner des 8 </a:t>
            </a:r>
            <a:r>
              <a:rPr lang="fr-FR" dirty="0" err="1"/>
              <a:t>èmes</a:t>
            </a:r>
            <a:r>
              <a:rPr lang="fr-FR" dirty="0"/>
              <a:t> de </a:t>
            </a:r>
            <a:r>
              <a:rPr lang="fr-FR" dirty="0" err="1"/>
              <a:t>cp</a:t>
            </a:r>
            <a:r>
              <a:rPr lang="fr-FR" dirty="0"/>
              <a:t>, et majorer progressivement, max 1000 mg, amplitude réduite de 50%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/>
              <a:t>Stimulation cérébrale profonde…échappement</a:t>
            </a:r>
          </a:p>
        </p:txBody>
      </p:sp>
    </p:spTree>
    <p:extLst>
      <p:ext uri="{BB962C8B-B14F-4D97-AF65-F5344CB8AC3E}">
        <p14:creationId xmlns:p14="http://schemas.microsoft.com/office/powerpoint/2010/main" val="231496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8B73AE1-F8DE-5D49-8008-2000D90B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Siège :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C3DBD12-2127-CB4C-81F8-A898979D8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Chef : TE,</a:t>
            </a:r>
          </a:p>
          <a:p>
            <a:r>
              <a:rPr lang="fr-FR" dirty="0"/>
              <a:t>Menton : MP</a:t>
            </a:r>
          </a:p>
          <a:p>
            <a:r>
              <a:rPr lang="fr-FR" dirty="0"/>
              <a:t>MS ou MI : proximal (cérébelleux) ou distal (physiologique), </a:t>
            </a:r>
          </a:p>
          <a:p>
            <a:r>
              <a:rPr lang="fr-FR" dirty="0"/>
              <a:t>asymétrique : MP,</a:t>
            </a:r>
          </a:p>
          <a:p>
            <a:r>
              <a:rPr lang="fr-FR" dirty="0"/>
              <a:t>Tronc, </a:t>
            </a:r>
          </a:p>
          <a:p>
            <a:r>
              <a:rPr lang="fr-FR" dirty="0"/>
              <a:t>Palais, </a:t>
            </a:r>
          </a:p>
          <a:p>
            <a:r>
              <a:rPr lang="fr-FR" dirty="0"/>
              <a:t>Voix : cérébelleux ou TE</a:t>
            </a:r>
          </a:p>
        </p:txBody>
      </p:sp>
    </p:spTree>
    <p:extLst>
      <p:ext uri="{BB962C8B-B14F-4D97-AF65-F5344CB8AC3E}">
        <p14:creationId xmlns:p14="http://schemas.microsoft.com/office/powerpoint/2010/main" val="1535986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E104D3-B9EA-274E-A61E-2219C55A4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Amplitude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94273C-C2F9-3B4F-B8B0-B0A47F17A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Augmente avec l’effort, le stress,</a:t>
            </a:r>
          </a:p>
          <a:p>
            <a:r>
              <a:rPr lang="fr-FR" dirty="0"/>
              <a:t>Faible si distal,</a:t>
            </a:r>
          </a:p>
          <a:p>
            <a:r>
              <a:rPr lang="fr-FR" dirty="0"/>
              <a:t>Forte si proximal,</a:t>
            </a:r>
          </a:p>
          <a:p>
            <a:r>
              <a:rPr lang="fr-FR" dirty="0"/>
              <a:t>Fortement corrélée à la gêne (bien plus que la fréquence),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2115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8EDB61-D510-A248-9B86-5132D58F0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Fréquence,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0863B4-B0C0-F647-8D35-1D803DDE4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Au cabinet : compter le nb d’oscillations en 5 sec./5 ou enregistrement </a:t>
            </a:r>
            <a:r>
              <a:rPr lang="fr-FR" dirty="0" err="1"/>
              <a:t>électrophysiologique</a:t>
            </a:r>
            <a:r>
              <a:rPr lang="fr-FR" dirty="0"/>
              <a:t> s’il est rapide (Dr </a:t>
            </a:r>
            <a:r>
              <a:rPr lang="fr-FR" dirty="0" err="1"/>
              <a:t>Cassim</a:t>
            </a:r>
            <a:r>
              <a:rPr lang="fr-FR" dirty="0"/>
              <a:t>, CHU Lille),</a:t>
            </a:r>
          </a:p>
          <a:p>
            <a:r>
              <a:rPr lang="fr-FR" dirty="0"/>
              <a:t>&lt; 5 Hz plutôt cérébelleux,</a:t>
            </a:r>
          </a:p>
          <a:p>
            <a:r>
              <a:rPr lang="fr-FR" dirty="0"/>
              <a:t>4 à 6 Hz MP ou TE grave, </a:t>
            </a:r>
          </a:p>
          <a:p>
            <a:r>
              <a:rPr lang="fr-FR" dirty="0"/>
              <a:t>à partir de 8 Hz physiologique ou TE classique,</a:t>
            </a:r>
          </a:p>
          <a:p>
            <a:r>
              <a:rPr lang="fr-FR" dirty="0"/>
              <a:t>15-16 Hz dans le tremblement orthostatique,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8127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742539-3DE4-9745-A15D-392B0FED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Troubles neurologiques associées 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18CA60-BB65-FD48-A363-3C25D3687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Triade parkinsonienne : </a:t>
            </a:r>
            <a:r>
              <a:rPr lang="fr-FR" dirty="0" err="1"/>
              <a:t>T</a:t>
            </a:r>
            <a:r>
              <a:rPr lang="fr-FR" dirty="0"/>
              <a:t>, rigidité, akinésie,</a:t>
            </a:r>
          </a:p>
          <a:p>
            <a:r>
              <a:rPr lang="fr-FR" dirty="0"/>
              <a:t>Syndrome cérébelleux, </a:t>
            </a:r>
            <a:r>
              <a:rPr lang="fr-FR" dirty="0" err="1"/>
              <a:t>T</a:t>
            </a:r>
            <a:r>
              <a:rPr lang="fr-FR" dirty="0"/>
              <a:t> d’intention,</a:t>
            </a:r>
          </a:p>
          <a:p>
            <a:r>
              <a:rPr lang="fr-FR" dirty="0"/>
              <a:t>Abolition des ROT : neuropathie (anti-MAG),</a:t>
            </a:r>
          </a:p>
          <a:p>
            <a:r>
              <a:rPr lang="fr-FR" dirty="0"/>
              <a:t>Phobie à la marche, troubles posturaux : </a:t>
            </a:r>
            <a:r>
              <a:rPr lang="fr-FR" dirty="0" err="1"/>
              <a:t>T</a:t>
            </a:r>
            <a:r>
              <a:rPr lang="fr-FR" dirty="0"/>
              <a:t> orthostatique</a:t>
            </a:r>
          </a:p>
          <a:p>
            <a:pPr>
              <a:buFont typeface="Wingdings" pitchFamily="2" charset="2"/>
              <a:buChar char="Ø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8549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CAE19-CCA6-8345-A5E8-9AD30605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Conditions de survenue : au repos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9D5C3B-4C74-8743-848C-5B9FC2B78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Main sur la cuisse, sur le bord cubital,</a:t>
            </a:r>
          </a:p>
          <a:p>
            <a:r>
              <a:rPr lang="fr-FR" dirty="0"/>
              <a:t>Lors de la marche +++, regarder la main,</a:t>
            </a:r>
          </a:p>
          <a:p>
            <a:r>
              <a:rPr lang="fr-FR" dirty="0"/>
              <a:t>Lors de la recherche d’une roue dentée controlatéral,</a:t>
            </a:r>
          </a:p>
          <a:p>
            <a:r>
              <a:rPr lang="fr-FR" dirty="0"/>
              <a:t>Favorisé par le calcul mental,</a:t>
            </a:r>
          </a:p>
          <a:p>
            <a:r>
              <a:rPr lang="fr-FR" dirty="0"/>
              <a:t>Inhibé par la contraction musculaire,</a:t>
            </a:r>
          </a:p>
          <a:p>
            <a:pPr>
              <a:buFont typeface="Wingdings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0302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93C51A-5B73-D849-8283-96B37315C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Conditions de survenue : posture imposée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8CAB60-6872-8245-BF51-4C34EC1C5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Manœuvre du bretteur,</a:t>
            </a:r>
          </a:p>
          <a:p>
            <a:r>
              <a:rPr lang="fr-FR" dirty="0"/>
              <a:t>Bras tendus,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/>
              <a:t>Barré,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/>
              <a:t>Variante pouce vers le haut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9080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1DBB1F-2A69-CC49-BF59-5E7F84815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Conditions de survenue : manœuvres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55FF7E-49A4-4949-A283-DEC64468D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Doigt-nez, talon-genou, du syndrome cérébelleux</a:t>
            </a:r>
          </a:p>
          <a:p>
            <a:r>
              <a:rPr lang="fr-FR" dirty="0"/>
              <a:t>Test des verres : D, G, puis verser d’un verre dans l’autre, </a:t>
            </a:r>
          </a:p>
          <a:p>
            <a:r>
              <a:rPr lang="fr-FR" dirty="0"/>
              <a:t>Ecriture : copie, spirale, ligne droite, zig-zag, (à main lever)</a:t>
            </a:r>
          </a:p>
        </p:txBody>
      </p:sp>
    </p:spTree>
    <p:extLst>
      <p:ext uri="{BB962C8B-B14F-4D97-AF65-F5344CB8AC3E}">
        <p14:creationId xmlns:p14="http://schemas.microsoft.com/office/powerpoint/2010/main" val="206669137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Microsoft Office PowerPoint</Application>
  <PresentationFormat>Grand écran</PresentationFormat>
  <Paragraphs>103</Paragraphs>
  <Slides>24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Wingdings</vt:lpstr>
      <vt:lpstr>Thème Office</vt:lpstr>
      <vt:lpstr>Comment j’examine un tremblement</vt:lpstr>
      <vt:lpstr>Renseigner </vt:lpstr>
      <vt:lpstr>Siège :</vt:lpstr>
      <vt:lpstr>Amplitude :</vt:lpstr>
      <vt:lpstr>Fréquence,</vt:lpstr>
      <vt:lpstr>Troubles neurologiques associées : </vt:lpstr>
      <vt:lpstr>Conditions de survenue : au repos</vt:lpstr>
      <vt:lpstr>Conditions de survenue : posture imposée</vt:lpstr>
      <vt:lpstr>Conditions de survenue : manœuvres</vt:lpstr>
      <vt:lpstr>Tremblement de repos </vt:lpstr>
      <vt:lpstr>Maladie de Parkinson</vt:lpstr>
      <vt:lpstr>Présentation PowerPoint</vt:lpstr>
      <vt:lpstr>Présentation PowerPoint</vt:lpstr>
      <vt:lpstr>Présentation PowerPoint</vt:lpstr>
      <vt:lpstr>Tremblement d’action, d’attitude</vt:lpstr>
      <vt:lpstr>Tremblement d’attitude</vt:lpstr>
      <vt:lpstr>Tremblement physiologique</vt:lpstr>
      <vt:lpstr>Tremblement essentiel</vt:lpstr>
      <vt:lpstr>Présentation PowerPoint</vt:lpstr>
      <vt:lpstr>Présentation PowerPoint</vt:lpstr>
      <vt:lpstr>Présentation PowerPoint</vt:lpstr>
      <vt:lpstr>Présentation PowerPoint</vt:lpstr>
      <vt:lpstr>Tremblement psychogène</vt:lpstr>
      <vt:lpstr>Traitement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rosey</dc:creator>
  <cp:lastModifiedBy>Client2 SCM DUNE</cp:lastModifiedBy>
  <cp:revision>21</cp:revision>
  <dcterms:created xsi:type="dcterms:W3CDTF">2019-01-13T16:26:57Z</dcterms:created>
  <dcterms:modified xsi:type="dcterms:W3CDTF">2019-02-07T16:23:32Z</dcterms:modified>
</cp:coreProperties>
</file>