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74" r:id="rId9"/>
    <p:sldId id="264" r:id="rId10"/>
    <p:sldId id="265" r:id="rId11"/>
    <p:sldId id="266" r:id="rId12"/>
    <p:sldId id="268" r:id="rId13"/>
    <p:sldId id="275" r:id="rId14"/>
    <p:sldId id="269" r:id="rId15"/>
    <p:sldId id="270" r:id="rId16"/>
    <p:sldId id="271" r:id="rId17"/>
    <p:sldId id="273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87" autoAdjust="0"/>
    <p:restoredTop sz="94660"/>
  </p:normalViewPr>
  <p:slideViewPr>
    <p:cSldViewPr snapToGrid="0">
      <p:cViewPr varScale="1">
        <p:scale>
          <a:sx n="78" d="100"/>
          <a:sy n="78" d="100"/>
        </p:scale>
        <p:origin x="6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956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214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0633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0869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23769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5797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8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12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21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6169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4288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2815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17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858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4916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53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817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59FD6EE-E1EC-459B-B561-8561369DA861}" type="datetimeFigureOut">
              <a:rPr lang="fr-FR" smtClean="0"/>
              <a:t>18/04/2015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A928B97-81F4-4F39-A2C5-16DB92BDE99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404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42310" y="67961"/>
            <a:ext cx="8001000" cy="2971801"/>
          </a:xfrm>
        </p:spPr>
        <p:txBody>
          <a:bodyPr>
            <a:normAutofit/>
          </a:bodyPr>
          <a:lstStyle/>
          <a:p>
            <a:r>
              <a:rPr lang="fr-FR" sz="6000" i="1" dirty="0" smtClean="0">
                <a:solidFill>
                  <a:srgbClr val="FFC000"/>
                </a:solidFill>
              </a:rPr>
              <a:t>BONJOUR A TOUS</a:t>
            </a:r>
            <a:endParaRPr lang="fr-FR" sz="6000" i="1" dirty="0">
              <a:solidFill>
                <a:srgbClr val="FFC000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82098" y="5202238"/>
            <a:ext cx="9144000" cy="1655762"/>
          </a:xfrm>
        </p:spPr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CLUB MEDICAL DU GRAND BOULOGNE</a:t>
            </a:r>
          </a:p>
          <a:p>
            <a:r>
              <a:rPr lang="fr-FR" sz="3600" dirty="0">
                <a:solidFill>
                  <a:srgbClr val="FFC000"/>
                </a:solidFill>
              </a:rPr>
              <a:t>	</a:t>
            </a:r>
            <a:r>
              <a:rPr lang="fr-FR" sz="3600" dirty="0" smtClean="0">
                <a:solidFill>
                  <a:srgbClr val="FFC000"/>
                </a:solidFill>
              </a:rPr>
              <a:t>					18 AVRIL 2015</a:t>
            </a:r>
            <a:endParaRPr lang="fr-FR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8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58568" y="52493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C000"/>
                </a:solidFill>
              </a:rPr>
              <a:t>VARICOCELE</a:t>
            </a:r>
            <a:endParaRPr lang="fr-FR" sz="60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422" y="4188997"/>
            <a:ext cx="45719" cy="50251"/>
          </a:xfrm>
        </p:spPr>
      </p:pic>
      <p:sp>
        <p:nvSpPr>
          <p:cNvPr id="5" name="ZoneTexte 4"/>
          <p:cNvSpPr txBox="1"/>
          <p:nvPr/>
        </p:nvSpPr>
        <p:spPr>
          <a:xfrm>
            <a:off x="74141" y="2510333"/>
            <a:ext cx="78646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i="1" u="sng" dirty="0" smtClean="0">
                <a:solidFill>
                  <a:srgbClr val="FFC000"/>
                </a:solidFill>
              </a:rPr>
              <a:t>DEF</a:t>
            </a:r>
            <a:r>
              <a:rPr lang="fr-FR" sz="2400" dirty="0" smtClean="0">
                <a:solidFill>
                  <a:srgbClr val="FFC000"/>
                </a:solidFill>
              </a:rPr>
              <a:t> : Dilatation variqueuse de la veine spermatique</a:t>
            </a:r>
          </a:p>
          <a:p>
            <a:endParaRPr lang="fr-FR" sz="2400" dirty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À G dans 90% des cas 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897" y="2031999"/>
            <a:ext cx="3650991" cy="4613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432" y="1382915"/>
            <a:ext cx="3637263" cy="465413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096" y="1985120"/>
            <a:ext cx="4122838" cy="3449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6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4860" y="1392194"/>
            <a:ext cx="5942388" cy="46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80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1318" y="280088"/>
            <a:ext cx="897393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C000"/>
                </a:solidFill>
              </a:rPr>
              <a:t>Peut entrainer un inconfort, une gêne douloureuse</a:t>
            </a:r>
          </a:p>
          <a:p>
            <a:endParaRPr lang="fr-FR" sz="2400" dirty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Mais pose surtout le problème d’un risque d’infertilité, avec</a:t>
            </a:r>
          </a:p>
          <a:p>
            <a:endParaRPr lang="fr-FR" sz="2400" dirty="0">
              <a:solidFill>
                <a:srgbClr val="FFC000"/>
              </a:solidFill>
            </a:endParaRPr>
          </a:p>
          <a:p>
            <a:r>
              <a:rPr lang="fr-FR" sz="2400" dirty="0" err="1" smtClean="0">
                <a:solidFill>
                  <a:srgbClr val="FFC000"/>
                </a:solidFill>
              </a:rPr>
              <a:t>Oligoasthénotératospermie</a:t>
            </a:r>
            <a:endParaRPr lang="fr-FR" sz="2400" dirty="0" smtClean="0">
              <a:solidFill>
                <a:srgbClr val="FFC000"/>
              </a:solidFill>
            </a:endParaRPr>
          </a:p>
          <a:p>
            <a:endParaRPr lang="fr-FR" sz="2400" dirty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Par augmentation chaleur locale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090" y="2291663"/>
            <a:ext cx="6292678" cy="404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33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503" y="1841563"/>
            <a:ext cx="5048497" cy="3263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616410" y="373943"/>
            <a:ext cx="447590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6000" dirty="0">
                <a:solidFill>
                  <a:srgbClr val="FFC000"/>
                </a:solidFill>
              </a:rPr>
              <a:t>TRAITEMENT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3908" y="2110053"/>
            <a:ext cx="3280065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CHIRURGICAL</a:t>
            </a:r>
          </a:p>
          <a:p>
            <a:endParaRPr lang="fr-FR" sz="3200" dirty="0" smtClean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425" y="3187271"/>
            <a:ext cx="2638425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7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245" y="2512543"/>
            <a:ext cx="5796689" cy="326063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177" y="2034748"/>
            <a:ext cx="3759472" cy="44132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13037" y="774468"/>
            <a:ext cx="6721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C000"/>
                </a:solidFill>
              </a:rPr>
              <a:t>RADIOLOGIE INTERVENTIONNELLE</a:t>
            </a:r>
            <a:endParaRPr lang="fr-FR" sz="3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7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56276" y="384889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4800" dirty="0" smtClean="0">
                <a:solidFill>
                  <a:srgbClr val="FFC000"/>
                </a:solidFill>
              </a:rPr>
              <a:t>TORSION TESTICULE</a:t>
            </a:r>
            <a:endParaRPr lang="fr-FR" sz="48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08" y="1753788"/>
            <a:ext cx="3364614" cy="4631953"/>
          </a:xfrm>
        </p:spPr>
      </p:pic>
      <p:sp>
        <p:nvSpPr>
          <p:cNvPr id="3" name="ZoneTexte 2"/>
          <p:cNvSpPr txBox="1"/>
          <p:nvPr/>
        </p:nvSpPr>
        <p:spPr>
          <a:xfrm>
            <a:off x="716693" y="1820562"/>
            <a:ext cx="656461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C00000"/>
                </a:solidFill>
              </a:rPr>
              <a:t>URGENCE</a:t>
            </a:r>
            <a:r>
              <a:rPr lang="fr-FR" sz="3200" dirty="0" smtClean="0"/>
              <a:t> </a:t>
            </a:r>
            <a:r>
              <a:rPr lang="fr-FR" sz="3200" dirty="0" smtClean="0">
                <a:solidFill>
                  <a:srgbClr val="C00000"/>
                </a:solidFill>
              </a:rPr>
              <a:t>++++</a:t>
            </a:r>
            <a:r>
              <a:rPr lang="fr-FR" sz="3200" dirty="0" smtClean="0">
                <a:solidFill>
                  <a:srgbClr val="FFC000"/>
                </a:solidFill>
              </a:rPr>
              <a:t>,   6H</a:t>
            </a:r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Toute douleur aigue brutale est une torsion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 jusqu’à preuve du contraire,</a:t>
            </a:r>
          </a:p>
          <a:p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714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66591" y="1830859"/>
            <a:ext cx="8534400" cy="3615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FFC000"/>
                </a:solidFill>
              </a:rPr>
              <a:t>surtout adolescent, jusqu’à 40 ans.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DIAG </a:t>
            </a:r>
            <a:r>
              <a:rPr lang="fr-FR" sz="2400" dirty="0" smtClean="0">
                <a:solidFill>
                  <a:srgbClr val="FFC000"/>
                </a:solidFill>
              </a:rPr>
              <a:t>:  </a:t>
            </a:r>
            <a:r>
              <a:rPr lang="fr-FR" sz="2400" dirty="0" err="1" smtClean="0">
                <a:solidFill>
                  <a:srgbClr val="FFC000"/>
                </a:solidFill>
              </a:rPr>
              <a:t>interrog</a:t>
            </a:r>
            <a:r>
              <a:rPr lang="fr-FR" sz="2400" dirty="0" smtClean="0">
                <a:solidFill>
                  <a:srgbClr val="FFC000"/>
                </a:solidFill>
              </a:rPr>
              <a:t> heure ++, circonstances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EXAM</a:t>
            </a:r>
            <a:r>
              <a:rPr lang="fr-FR" sz="2400" dirty="0" smtClean="0">
                <a:solidFill>
                  <a:srgbClr val="FFC000"/>
                </a:solidFill>
              </a:rPr>
              <a:t> : difficile, test ascensionné, rétracté, signe de </a:t>
            </a:r>
            <a:r>
              <a:rPr lang="fr-FR" sz="2400" dirty="0" err="1" smtClean="0">
                <a:solidFill>
                  <a:srgbClr val="FFC000"/>
                </a:solidFill>
              </a:rPr>
              <a:t>Prehn</a:t>
            </a:r>
            <a:r>
              <a:rPr lang="fr-FR" sz="2400" dirty="0" smtClean="0">
                <a:solidFill>
                  <a:srgbClr val="FFC000"/>
                </a:solidFill>
              </a:rPr>
              <a:t>,</a:t>
            </a:r>
          </a:p>
          <a:p>
            <a:pPr marL="0" indent="0">
              <a:buNone/>
            </a:pPr>
            <a:r>
              <a:rPr lang="fr-FR" sz="2400" dirty="0">
                <a:solidFill>
                  <a:srgbClr val="FFC000"/>
                </a:solidFill>
              </a:rPr>
              <a:t>	</a:t>
            </a:r>
            <a:r>
              <a:rPr lang="fr-FR" sz="2400" dirty="0" smtClean="0">
                <a:solidFill>
                  <a:srgbClr val="FFC000"/>
                </a:solidFill>
              </a:rPr>
              <a:t>	rechercher signes </a:t>
            </a:r>
            <a:r>
              <a:rPr lang="fr-FR" sz="2400" dirty="0" err="1" smtClean="0">
                <a:solidFill>
                  <a:srgbClr val="FFC000"/>
                </a:solidFill>
              </a:rPr>
              <a:t>inflamm</a:t>
            </a:r>
            <a:r>
              <a:rPr lang="fr-FR" sz="2400" dirty="0" smtClean="0">
                <a:solidFill>
                  <a:srgbClr val="FFC000"/>
                </a:solidFill>
              </a:rPr>
              <a:t>, œdème( forme tardive)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ECHO</a:t>
            </a:r>
            <a:r>
              <a:rPr lang="fr-FR" sz="2400" dirty="0" smtClean="0">
                <a:solidFill>
                  <a:srgbClr val="FFC000"/>
                </a:solidFill>
              </a:rPr>
              <a:t> :  DANGER retard de </a:t>
            </a:r>
            <a:r>
              <a:rPr lang="fr-FR" sz="2400" dirty="0" err="1" smtClean="0">
                <a:solidFill>
                  <a:srgbClr val="FFC000"/>
                </a:solidFill>
              </a:rPr>
              <a:t>diag</a:t>
            </a:r>
            <a:r>
              <a:rPr lang="fr-FR" sz="2400" dirty="0" smtClean="0">
                <a:solidFill>
                  <a:srgbClr val="FFC000"/>
                </a:solidFill>
              </a:rPr>
              <a:t>+++, seulement si doute,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DIAG DIFF </a:t>
            </a:r>
            <a:r>
              <a:rPr lang="fr-FR" sz="2400" dirty="0" smtClean="0">
                <a:solidFill>
                  <a:srgbClr val="FFC000"/>
                </a:solidFill>
              </a:rPr>
              <a:t>: Hydatide +++, hernie étranglée, K nécrosé ou </a:t>
            </a:r>
            <a:r>
              <a:rPr lang="fr-FR" sz="2400" dirty="0" err="1" smtClean="0">
                <a:solidFill>
                  <a:srgbClr val="FFC000"/>
                </a:solidFill>
              </a:rPr>
              <a:t>hgique,OEA</a:t>
            </a:r>
            <a:r>
              <a:rPr lang="fr-FR" sz="2400" dirty="0" smtClean="0">
                <a:solidFill>
                  <a:srgbClr val="FFC000"/>
                </a:solidFill>
              </a:rPr>
              <a:t>, orchite ourlienne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FORMES CLIN </a:t>
            </a:r>
            <a:r>
              <a:rPr lang="fr-FR" sz="2400" dirty="0" smtClean="0">
                <a:solidFill>
                  <a:srgbClr val="FFC000"/>
                </a:solidFill>
              </a:rPr>
              <a:t>: F. tardive, </a:t>
            </a:r>
            <a:r>
              <a:rPr lang="fr-FR" sz="2400" dirty="0" err="1" smtClean="0">
                <a:solidFill>
                  <a:srgbClr val="FFC000"/>
                </a:solidFill>
              </a:rPr>
              <a:t>subtorsion</a:t>
            </a:r>
            <a:r>
              <a:rPr lang="fr-FR" sz="2400" dirty="0" smtClean="0">
                <a:solidFill>
                  <a:srgbClr val="FFC000"/>
                </a:solidFill>
              </a:rPr>
              <a:t>, test ectopique, prénatale. </a:t>
            </a:r>
          </a:p>
          <a:p>
            <a:pPr marL="0" indent="0">
              <a:buNone/>
            </a:pPr>
            <a:r>
              <a:rPr lang="fr-FR" sz="2400" b="1" dirty="0" smtClean="0">
                <a:solidFill>
                  <a:srgbClr val="FFC000"/>
                </a:solidFill>
              </a:rPr>
              <a:t>TRAIT</a:t>
            </a:r>
            <a:r>
              <a:rPr lang="fr-FR" sz="2400" dirty="0" smtClean="0">
                <a:solidFill>
                  <a:srgbClr val="FFC000"/>
                </a:solidFill>
              </a:rPr>
              <a:t> : CHIR, pas de prothèse si castration, fixation </a:t>
            </a:r>
            <a:r>
              <a:rPr lang="fr-FR" sz="2400" dirty="0" err="1" smtClean="0">
                <a:solidFill>
                  <a:srgbClr val="FFC000"/>
                </a:solidFill>
              </a:rPr>
              <a:t>bilat</a:t>
            </a:r>
            <a:r>
              <a:rPr lang="fr-FR" sz="2400" dirty="0" smtClean="0">
                <a:solidFill>
                  <a:srgbClr val="FFC000"/>
                </a:solidFill>
              </a:rPr>
              <a:t>++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206976"/>
            <a:ext cx="38100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5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39330" y="882964"/>
            <a:ext cx="445666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rgbClr val="FFC000"/>
                </a:solidFill>
              </a:rPr>
              <a:t>PHIMOSIS</a:t>
            </a:r>
          </a:p>
          <a:p>
            <a:endParaRPr lang="fr-FR" sz="3600" dirty="0">
              <a:solidFill>
                <a:srgbClr val="FFC000"/>
              </a:solidFill>
            </a:endParaRPr>
          </a:p>
          <a:p>
            <a:r>
              <a:rPr lang="fr-FR" sz="3600" dirty="0" smtClean="0">
                <a:solidFill>
                  <a:srgbClr val="FFC000"/>
                </a:solidFill>
              </a:rPr>
              <a:t>PARAPHIMOSIS</a:t>
            </a:r>
          </a:p>
          <a:p>
            <a:endParaRPr lang="fr-FR" sz="3600" dirty="0" smtClean="0">
              <a:solidFill>
                <a:srgbClr val="FFC000"/>
              </a:solidFill>
            </a:endParaRPr>
          </a:p>
          <a:p>
            <a:r>
              <a:rPr lang="fr-FR" sz="3600" dirty="0" smtClean="0">
                <a:solidFill>
                  <a:srgbClr val="FFC000"/>
                </a:solidFill>
              </a:rPr>
              <a:t>HYDROCELE</a:t>
            </a:r>
          </a:p>
          <a:p>
            <a:endParaRPr lang="fr-FR" sz="3600" dirty="0">
              <a:solidFill>
                <a:srgbClr val="FFC000"/>
              </a:solidFill>
            </a:endParaRPr>
          </a:p>
          <a:p>
            <a:r>
              <a:rPr lang="fr-FR" sz="3600" dirty="0" smtClean="0">
                <a:solidFill>
                  <a:srgbClr val="FFC000"/>
                </a:solidFill>
              </a:rPr>
              <a:t>VARICOCELE</a:t>
            </a:r>
          </a:p>
          <a:p>
            <a:endParaRPr lang="fr-FR" sz="3600" dirty="0">
              <a:solidFill>
                <a:srgbClr val="FFC000"/>
              </a:solidFill>
            </a:endParaRPr>
          </a:p>
          <a:p>
            <a:r>
              <a:rPr lang="fr-FR" sz="3600" dirty="0" smtClean="0">
                <a:solidFill>
                  <a:srgbClr val="FFC000"/>
                </a:solidFill>
              </a:rPr>
              <a:t>TORSION TESTICULE</a:t>
            </a:r>
            <a:endParaRPr lang="fr-FR" sz="3600" dirty="0">
              <a:solidFill>
                <a:srgbClr val="FFC000"/>
              </a:solidFill>
            </a:endParaRPr>
          </a:p>
        </p:txBody>
      </p:sp>
      <p:sp>
        <p:nvSpPr>
          <p:cNvPr id="3" name="Flèche droite 2"/>
          <p:cNvSpPr/>
          <p:nvPr/>
        </p:nvSpPr>
        <p:spPr>
          <a:xfrm>
            <a:off x="413787" y="213360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Flèche droite 3"/>
          <p:cNvSpPr/>
          <p:nvPr/>
        </p:nvSpPr>
        <p:spPr>
          <a:xfrm>
            <a:off x="413787" y="317980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>
            <a:off x="413787" y="43233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droite 5"/>
          <p:cNvSpPr/>
          <p:nvPr/>
        </p:nvSpPr>
        <p:spPr>
          <a:xfrm>
            <a:off x="413787" y="539275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droite 6"/>
          <p:cNvSpPr/>
          <p:nvPr/>
        </p:nvSpPr>
        <p:spPr>
          <a:xfrm>
            <a:off x="492995" y="99005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496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44385" y="277797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FFC000"/>
                </a:solidFill>
              </a:rPr>
              <a:t>PHIMOSIS</a:t>
            </a:r>
            <a:endParaRPr lang="fr-FR" sz="5400" dirty="0">
              <a:solidFill>
                <a:srgbClr val="FFC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3967" y="2750289"/>
            <a:ext cx="8534400" cy="3615267"/>
          </a:xfrm>
        </p:spPr>
        <p:txBody>
          <a:bodyPr>
            <a:noAutofit/>
          </a:bodyPr>
          <a:lstStyle/>
          <a:p>
            <a:r>
              <a:rPr lang="fr-FR" sz="1400" b="1" i="1" u="sng" dirty="0" smtClean="0">
                <a:solidFill>
                  <a:srgbClr val="FFC000"/>
                </a:solidFill>
              </a:rPr>
              <a:t>DEF</a:t>
            </a:r>
            <a:r>
              <a:rPr lang="fr-FR" sz="1400" dirty="0" smtClean="0">
                <a:solidFill>
                  <a:srgbClr val="FFC000"/>
                </a:solidFill>
              </a:rPr>
              <a:t> : rétrécissement du prépuce</a:t>
            </a:r>
          </a:p>
          <a:p>
            <a:pPr marL="0" indent="0">
              <a:buNone/>
            </a:pPr>
            <a:r>
              <a:rPr lang="fr-FR" sz="1400" dirty="0" smtClean="0">
                <a:solidFill>
                  <a:srgbClr val="FFC000"/>
                </a:solidFill>
              </a:rPr>
              <a:t>	 - adulte : </a:t>
            </a:r>
            <a:r>
              <a:rPr lang="fr-FR" sz="1400" dirty="0" err="1" smtClean="0">
                <a:solidFill>
                  <a:srgbClr val="FFC000"/>
                </a:solidFill>
              </a:rPr>
              <a:t>diab</a:t>
            </a:r>
            <a:r>
              <a:rPr lang="fr-FR" sz="1400" dirty="0" smtClean="0">
                <a:solidFill>
                  <a:srgbClr val="FFC000"/>
                </a:solidFill>
              </a:rPr>
              <a:t>, infect, sujet </a:t>
            </a:r>
            <a:r>
              <a:rPr lang="fr-FR" sz="1400" dirty="0" err="1" smtClean="0">
                <a:solidFill>
                  <a:srgbClr val="FFC000"/>
                </a:solidFill>
              </a:rPr>
              <a:t>agé</a:t>
            </a:r>
            <a:endParaRPr lang="fr-FR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      - enfant : physio, adhérences</a:t>
            </a:r>
          </a:p>
          <a:p>
            <a:pPr marL="0" indent="0">
              <a:buNone/>
            </a:pPr>
            <a:endParaRPr lang="fr-FR" sz="1400" dirty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fr-FR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</a:t>
            </a:r>
            <a:r>
              <a:rPr lang="fr-FR" sz="1400" b="1" i="1" u="sng" dirty="0" smtClean="0">
                <a:solidFill>
                  <a:srgbClr val="FFC000"/>
                </a:solidFill>
              </a:rPr>
              <a:t>COMPLIC</a:t>
            </a:r>
            <a:r>
              <a:rPr lang="fr-FR" sz="1400" dirty="0" smtClean="0">
                <a:solidFill>
                  <a:srgbClr val="FFC000"/>
                </a:solidFill>
              </a:rPr>
              <a:t> :     infection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	</a:t>
            </a:r>
            <a:r>
              <a:rPr lang="fr-FR" sz="1400" dirty="0" smtClean="0">
                <a:solidFill>
                  <a:srgbClr val="FFC000"/>
                </a:solidFill>
              </a:rPr>
              <a:t>	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    cancer verge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	</a:t>
            </a:r>
            <a:r>
              <a:rPr lang="fr-FR" sz="1400" dirty="0" smtClean="0">
                <a:solidFill>
                  <a:srgbClr val="FFC000"/>
                </a:solidFill>
              </a:rPr>
              <a:t>	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    paraphimosis</a:t>
            </a:r>
          </a:p>
          <a:p>
            <a:pPr marL="0" indent="0">
              <a:buNone/>
            </a:pPr>
            <a:endParaRPr lang="fr-FR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</a:t>
            </a:r>
            <a:r>
              <a:rPr lang="fr-FR" sz="1400" b="1" i="1" u="sng" dirty="0" smtClean="0">
                <a:solidFill>
                  <a:srgbClr val="FFC000"/>
                </a:solidFill>
              </a:rPr>
              <a:t>TRAITEMENT</a:t>
            </a:r>
            <a:r>
              <a:rPr lang="fr-FR" sz="1400" b="1" i="1" dirty="0" smtClean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:  plastie prépuce</a:t>
            </a: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	</a:t>
            </a:r>
            <a:r>
              <a:rPr lang="fr-FR" sz="1400" dirty="0" smtClean="0">
                <a:solidFill>
                  <a:srgbClr val="FFC000"/>
                </a:solidFill>
              </a:rPr>
              <a:t>	</a:t>
            </a:r>
            <a:r>
              <a:rPr lang="fr-FR" sz="1400" dirty="0">
                <a:solidFill>
                  <a:srgbClr val="FFC000"/>
                </a:solidFill>
              </a:rPr>
              <a:t> </a:t>
            </a:r>
            <a:r>
              <a:rPr lang="fr-FR" sz="1400" dirty="0" smtClean="0">
                <a:solidFill>
                  <a:srgbClr val="FFC000"/>
                </a:solidFill>
              </a:rPr>
              <a:t>        </a:t>
            </a:r>
            <a:r>
              <a:rPr lang="fr-FR" sz="1400" dirty="0" err="1" smtClean="0">
                <a:solidFill>
                  <a:srgbClr val="FFC000"/>
                </a:solidFill>
              </a:rPr>
              <a:t>posthectomie</a:t>
            </a:r>
            <a:endParaRPr lang="fr-FR" sz="14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fr-FR" sz="1400" dirty="0">
                <a:solidFill>
                  <a:srgbClr val="FFC000"/>
                </a:solidFill>
              </a:rPr>
              <a:t>	</a:t>
            </a:r>
            <a:r>
              <a:rPr lang="fr-FR" sz="1400" dirty="0" smtClean="0">
                <a:solidFill>
                  <a:srgbClr val="FFC000"/>
                </a:solidFill>
              </a:rPr>
              <a:t>	         </a:t>
            </a:r>
            <a:r>
              <a:rPr lang="fr-FR" sz="1400" dirty="0" err="1" smtClean="0">
                <a:solidFill>
                  <a:srgbClr val="FFC000"/>
                </a:solidFill>
              </a:rPr>
              <a:t>créme</a:t>
            </a:r>
            <a:r>
              <a:rPr lang="fr-FR" sz="1400" dirty="0" smtClean="0">
                <a:solidFill>
                  <a:srgbClr val="FFC000"/>
                </a:solidFill>
              </a:rPr>
              <a:t> </a:t>
            </a:r>
            <a:r>
              <a:rPr lang="fr-FR" sz="1400" dirty="0" err="1" smtClean="0">
                <a:solidFill>
                  <a:srgbClr val="FFC000"/>
                </a:solidFill>
              </a:rPr>
              <a:t>corticoides</a:t>
            </a:r>
            <a:r>
              <a:rPr lang="fr-FR" sz="1400" dirty="0" smtClean="0">
                <a:solidFill>
                  <a:srgbClr val="FFC000"/>
                </a:solidFill>
              </a:rPr>
              <a:t>  </a:t>
            </a:r>
            <a:endParaRPr lang="fr-FR" sz="1400" dirty="0">
              <a:solidFill>
                <a:srgbClr val="FFC00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778" y="2782365"/>
            <a:ext cx="2663337" cy="355111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822" y="2782365"/>
            <a:ext cx="2703895" cy="35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196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6850" y="187181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5400" dirty="0" smtClean="0">
                <a:solidFill>
                  <a:srgbClr val="FFC000"/>
                </a:solidFill>
              </a:rPr>
              <a:t>paraphimosis</a:t>
            </a:r>
            <a:endParaRPr lang="fr-FR" sz="54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17" y="1845276"/>
            <a:ext cx="4014204" cy="3490612"/>
          </a:xfrm>
        </p:spPr>
      </p:pic>
    </p:spTree>
    <p:extLst>
      <p:ext uri="{BB962C8B-B14F-4D97-AF65-F5344CB8AC3E}">
        <p14:creationId xmlns:p14="http://schemas.microsoft.com/office/powerpoint/2010/main" val="3962728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73898" y="286035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C000"/>
                </a:solidFill>
              </a:rPr>
              <a:t>paraphimosis</a:t>
            </a:r>
            <a:endParaRPr lang="fr-FR" sz="60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120" y="2578379"/>
            <a:ext cx="3757955" cy="3377686"/>
          </a:xfrm>
        </p:spPr>
      </p:pic>
    </p:spTree>
    <p:extLst>
      <p:ext uri="{BB962C8B-B14F-4D97-AF65-F5344CB8AC3E}">
        <p14:creationId xmlns:p14="http://schemas.microsoft.com/office/powerpoint/2010/main" val="2881806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316" y="2571708"/>
            <a:ext cx="5333786" cy="354939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50858" y="527222"/>
            <a:ext cx="521649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dirty="0" smtClean="0">
                <a:solidFill>
                  <a:srgbClr val="FFC000"/>
                </a:solidFill>
              </a:rPr>
              <a:t>LA CIRCONCISION</a:t>
            </a:r>
            <a:endParaRPr lang="fr-FR" sz="4400" dirty="0">
              <a:solidFill>
                <a:srgbClr val="FFC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25643" y="3684684"/>
            <a:ext cx="625042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C000"/>
                </a:solidFill>
              </a:rPr>
              <a:t>3400 av JC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C000"/>
                </a:solidFill>
              </a:rPr>
              <a:t>Signe d’</a:t>
            </a:r>
            <a:r>
              <a:rPr lang="fr-FR" sz="2000" dirty="0" err="1" smtClean="0">
                <a:solidFill>
                  <a:srgbClr val="FFC000"/>
                </a:solidFill>
              </a:rPr>
              <a:t>allégance</a:t>
            </a:r>
            <a:r>
              <a:rPr lang="fr-FR" sz="2000" dirty="0" smtClean="0">
                <a:solidFill>
                  <a:srgbClr val="FFC000"/>
                </a:solidFill>
              </a:rPr>
              <a:t> et de soumission aux Dieux</a:t>
            </a:r>
          </a:p>
          <a:p>
            <a:pPr marL="285750" indent="-285750">
              <a:buFontTx/>
              <a:buChar char="-"/>
            </a:pPr>
            <a:r>
              <a:rPr lang="fr-FR" sz="2000" dirty="0" smtClean="0">
                <a:solidFill>
                  <a:srgbClr val="FFC000"/>
                </a:solidFill>
              </a:rPr>
              <a:t>La couleur rouge de l’horizon le matin et le soir</a:t>
            </a:r>
          </a:p>
          <a:p>
            <a:r>
              <a:rPr lang="fr-FR" sz="2000" dirty="0" smtClean="0">
                <a:solidFill>
                  <a:srgbClr val="FFC000"/>
                </a:solidFill>
              </a:rPr>
              <a:t>     = reflet du sang de la circoncision de RA</a:t>
            </a:r>
            <a:endParaRPr lang="fr-FR" sz="2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05704" y="442554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C000"/>
                </a:solidFill>
              </a:rPr>
              <a:t>HYDROCELE</a:t>
            </a:r>
            <a:endParaRPr lang="fr-FR" sz="60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10045" y="6059806"/>
            <a:ext cx="81869" cy="45719"/>
          </a:xfr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763" y="2205012"/>
            <a:ext cx="2479588" cy="3599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97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655" y="298622"/>
            <a:ext cx="8534400" cy="36152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Idiopathique le plus souvent, K, trauma, OEA.</a:t>
            </a:r>
          </a:p>
          <a:p>
            <a:r>
              <a:rPr lang="fr-FR" sz="2400" dirty="0" smtClean="0">
                <a:solidFill>
                  <a:srgbClr val="FFC000"/>
                </a:solidFill>
              </a:rPr>
              <a:t>Examen clin, </a:t>
            </a:r>
            <a:r>
              <a:rPr lang="fr-FR" sz="2400" dirty="0" err="1" smtClean="0">
                <a:solidFill>
                  <a:srgbClr val="FFC000"/>
                </a:solidFill>
              </a:rPr>
              <a:t>transillumination</a:t>
            </a:r>
            <a:endParaRPr lang="fr-FR" sz="2400" dirty="0" smtClean="0">
              <a:solidFill>
                <a:srgbClr val="FFC000"/>
              </a:solidFill>
            </a:endParaRPr>
          </a:p>
          <a:p>
            <a:r>
              <a:rPr lang="fr-FR" sz="2400" dirty="0" smtClean="0">
                <a:solidFill>
                  <a:srgbClr val="FFC000"/>
                </a:solidFill>
              </a:rPr>
              <a:t>Écho : voir le testicule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373" y="2299054"/>
            <a:ext cx="5267895" cy="294181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9648392" y="3143850"/>
            <a:ext cx="73357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5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25145" y="4602662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fr-FR" sz="6000" dirty="0" smtClean="0">
                <a:solidFill>
                  <a:srgbClr val="FFC000"/>
                </a:solidFill>
              </a:rPr>
              <a:t>TRAITEMENT</a:t>
            </a:r>
            <a:endParaRPr lang="fr-FR" sz="6000" dirty="0">
              <a:solidFill>
                <a:srgbClr val="FFC000"/>
              </a:solidFill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714" y="834659"/>
            <a:ext cx="5239263" cy="3265315"/>
          </a:xfrm>
        </p:spPr>
      </p:pic>
    </p:spTree>
    <p:extLst>
      <p:ext uri="{BB962C8B-B14F-4D97-AF65-F5344CB8AC3E}">
        <p14:creationId xmlns:p14="http://schemas.microsoft.com/office/powerpoint/2010/main" val="41803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cteur">
  <a:themeElements>
    <a:clrScheme name="Secteur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cteu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eu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181</TotalTime>
  <Words>164</Words>
  <Application>Microsoft Office PowerPoint</Application>
  <PresentationFormat>Grand écran</PresentationFormat>
  <Paragraphs>67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0" baseType="lpstr">
      <vt:lpstr>Century Gothic</vt:lpstr>
      <vt:lpstr>Wingdings 3</vt:lpstr>
      <vt:lpstr>Secteur</vt:lpstr>
      <vt:lpstr>BONJOUR A TOUS</vt:lpstr>
      <vt:lpstr>Présentation PowerPoint</vt:lpstr>
      <vt:lpstr>PHIMOSIS</vt:lpstr>
      <vt:lpstr>paraphimosis</vt:lpstr>
      <vt:lpstr>paraphimosis</vt:lpstr>
      <vt:lpstr>Présentation PowerPoint</vt:lpstr>
      <vt:lpstr>HYDROCELE</vt:lpstr>
      <vt:lpstr>Présentation PowerPoint</vt:lpstr>
      <vt:lpstr>TRAITEMENT</vt:lpstr>
      <vt:lpstr>VARICOCELE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TORSION TESTICULE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BONJOUR A TOUS</dc:title>
  <dc:creator>Xavier DENIS</dc:creator>
  <cp:lastModifiedBy>Xavier DENIS</cp:lastModifiedBy>
  <cp:revision>18</cp:revision>
  <dcterms:created xsi:type="dcterms:W3CDTF">2015-04-11T17:42:27Z</dcterms:created>
  <dcterms:modified xsi:type="dcterms:W3CDTF">2015-04-17T23:43:41Z</dcterms:modified>
</cp:coreProperties>
</file>